
<file path=[Content_Types].xml><?xml version="1.0" encoding="utf-8"?>
<Types xmlns="http://schemas.openxmlformats.org/package/2006/content-types">
  <Default Extension="xml" ContentType="application/xml"/>
  <Default Extension="jpeg" ContentType="image/jpeg"/>
  <Default Extension="wmf" ContentType="image/x-wmf"/>
  <Default Extension="png" ContentType="image/png"/>
  <Default Extension="bin" ContentType="application/vnd.openxmlformats-officedocument.presentationml.printerSettings"/>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256" r:id="rId2"/>
    <p:sldId id="598" r:id="rId3"/>
    <p:sldId id="599" r:id="rId4"/>
    <p:sldId id="531" r:id="rId5"/>
    <p:sldId id="532" r:id="rId6"/>
    <p:sldId id="597" r:id="rId7"/>
    <p:sldId id="600" r:id="rId8"/>
    <p:sldId id="607" r:id="rId9"/>
    <p:sldId id="601" r:id="rId10"/>
    <p:sldId id="609" r:id="rId11"/>
    <p:sldId id="603" r:id="rId12"/>
    <p:sldId id="605" r:id="rId13"/>
    <p:sldId id="608" r:id="rId14"/>
    <p:sldId id="602" r:id="rId15"/>
    <p:sldId id="604" r:id="rId16"/>
    <p:sldId id="593" r:id="rId17"/>
    <p:sldId id="574" r:id="rId18"/>
    <p:sldId id="585" r:id="rId19"/>
    <p:sldId id="560" r:id="rId20"/>
    <p:sldId id="558" r:id="rId21"/>
    <p:sldId id="557" r:id="rId22"/>
    <p:sldId id="559" r:id="rId23"/>
    <p:sldId id="562" r:id="rId24"/>
    <p:sldId id="563" r:id="rId25"/>
    <p:sldId id="564" r:id="rId26"/>
    <p:sldId id="565" r:id="rId27"/>
    <p:sldId id="566" r:id="rId28"/>
    <p:sldId id="567" r:id="rId29"/>
    <p:sldId id="580" r:id="rId30"/>
    <p:sldId id="568" r:id="rId31"/>
    <p:sldId id="572" r:id="rId32"/>
    <p:sldId id="573" r:id="rId33"/>
    <p:sldId id="569" r:id="rId34"/>
    <p:sldId id="570" r:id="rId35"/>
    <p:sldId id="596" r:id="rId36"/>
    <p:sldId id="586" r:id="rId37"/>
    <p:sldId id="587" r:id="rId38"/>
    <p:sldId id="588" r:id="rId39"/>
    <p:sldId id="551" r:id="rId40"/>
    <p:sldId id="552" r:id="rId41"/>
    <p:sldId id="595" r:id="rId42"/>
    <p:sldId id="590" r:id="rId43"/>
    <p:sldId id="612" r:id="rId44"/>
    <p:sldId id="578" r:id="rId45"/>
    <p:sldId id="582" r:id="rId46"/>
    <p:sldId id="610" r:id="rId47"/>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C896"/>
    <a:srgbClr val="39275B"/>
    <a:srgbClr val="C79900"/>
    <a:srgbClr val="F4F4F4"/>
    <a:srgbClr val="D7A900"/>
    <a:srgbClr val="3B1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160" autoAdjust="0"/>
  </p:normalViewPr>
  <p:slideViewPr>
    <p:cSldViewPr snapToObjects="1">
      <p:cViewPr>
        <p:scale>
          <a:sx n="95" d="100"/>
          <a:sy n="95" d="100"/>
        </p:scale>
        <p:origin x="560"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9" Type="http://schemas.openxmlformats.org/officeDocument/2006/relationships/slide" Target="slides/slide38.xml"/><Relationship Id="rId7" Type="http://schemas.openxmlformats.org/officeDocument/2006/relationships/slide" Target="slides/slide6.xml"/><Relationship Id="rId43" Type="http://schemas.openxmlformats.org/officeDocument/2006/relationships/slide" Target="slides/slide42.xml"/><Relationship Id="rId25" Type="http://schemas.openxmlformats.org/officeDocument/2006/relationships/slide" Target="slides/slide24.xml"/><Relationship Id="rId10" Type="http://schemas.openxmlformats.org/officeDocument/2006/relationships/slide" Target="slides/slide9.xml"/><Relationship Id="rId50" Type="http://schemas.openxmlformats.org/officeDocument/2006/relationships/printerSettings" Target="printerSettings/printerSettings1.bin"/><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14" Type="http://schemas.openxmlformats.org/officeDocument/2006/relationships/slide" Target="slides/slide13.xml"/><Relationship Id="rId4" Type="http://schemas.openxmlformats.org/officeDocument/2006/relationships/slide" Target="slides/slide3.xml"/><Relationship Id="rId28" Type="http://schemas.openxmlformats.org/officeDocument/2006/relationships/slide" Target="slides/slide27.xml"/><Relationship Id="rId45" Type="http://schemas.openxmlformats.org/officeDocument/2006/relationships/slide" Target="slides/slide44.xml"/><Relationship Id="rId42" Type="http://schemas.openxmlformats.org/officeDocument/2006/relationships/slide" Target="slides/slide41.xml"/><Relationship Id="rId6" Type="http://schemas.openxmlformats.org/officeDocument/2006/relationships/slide" Target="slides/slide5.xml"/><Relationship Id="rId49" Type="http://schemas.openxmlformats.org/officeDocument/2006/relationships/handoutMaster" Target="handoutMasters/handoutMaster1.xml"/><Relationship Id="rId44" Type="http://schemas.openxmlformats.org/officeDocument/2006/relationships/slide" Target="slides/slide43.xml"/><Relationship Id="rId19" Type="http://schemas.openxmlformats.org/officeDocument/2006/relationships/slide" Target="slides/slide18.xml"/><Relationship Id="rId38" Type="http://schemas.openxmlformats.org/officeDocument/2006/relationships/slide" Target="slides/slide37.xml"/><Relationship Id="rId20" Type="http://schemas.openxmlformats.org/officeDocument/2006/relationships/slide" Target="slides/slide19.xml"/><Relationship Id="rId2" Type="http://schemas.openxmlformats.org/officeDocument/2006/relationships/slide" Target="slides/slide1.xml"/><Relationship Id="rId46" Type="http://schemas.openxmlformats.org/officeDocument/2006/relationships/slide" Target="slides/slide45.xml"/><Relationship Id="rId35" Type="http://schemas.openxmlformats.org/officeDocument/2006/relationships/slide" Target="slides/slide34.xml"/><Relationship Id="rId51" Type="http://schemas.openxmlformats.org/officeDocument/2006/relationships/presProps" Target="presProps.xml"/><Relationship Id="rId31" Type="http://schemas.openxmlformats.org/officeDocument/2006/relationships/slide" Target="slides/slide30.xml"/><Relationship Id="rId34" Type="http://schemas.openxmlformats.org/officeDocument/2006/relationships/slide" Target="slides/slide33.xml"/><Relationship Id="rId40" Type="http://schemas.openxmlformats.org/officeDocument/2006/relationships/slide" Target="slides/slide39.xml"/><Relationship Id="rId36" Type="http://schemas.openxmlformats.org/officeDocument/2006/relationships/slide" Target="slides/slide35.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slide" Target="slides/slide46.xml"/><Relationship Id="rId48" Type="http://schemas.openxmlformats.org/officeDocument/2006/relationships/notesMaster" Target="notesMasters/notesMaster1.xml"/><Relationship Id="rId8" Type="http://schemas.openxmlformats.org/officeDocument/2006/relationships/slide" Target="slides/slide7.xml"/><Relationship Id="rId13" Type="http://schemas.openxmlformats.org/officeDocument/2006/relationships/slide" Target="slides/slide12.xml"/><Relationship Id="rId32" Type="http://schemas.openxmlformats.org/officeDocument/2006/relationships/slide" Target="slides/slide31.xml"/><Relationship Id="rId37" Type="http://schemas.openxmlformats.org/officeDocument/2006/relationships/slide" Target="slides/slide36.xml"/><Relationship Id="rId52" Type="http://schemas.openxmlformats.org/officeDocument/2006/relationships/viewProps" Target="viewProps.xml"/><Relationship Id="rId54" Type="http://schemas.openxmlformats.org/officeDocument/2006/relationships/tableStyles" Target="tableStyles.xml"/><Relationship Id="rId12" Type="http://schemas.openxmlformats.org/officeDocument/2006/relationships/slide" Target="slides/slide11.xml"/><Relationship Id="rId3" Type="http://schemas.openxmlformats.org/officeDocument/2006/relationships/slide" Target="slides/slide2.xml"/><Relationship Id="rId23" Type="http://schemas.openxmlformats.org/officeDocument/2006/relationships/slide" Target="slides/slide22.xml"/><Relationship Id="rId53" Type="http://schemas.openxmlformats.org/officeDocument/2006/relationships/theme" Target="theme/theme1.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29" Type="http://schemas.openxmlformats.org/officeDocument/2006/relationships/slide" Target="slides/slide28.xml"/><Relationship Id="rId16" Type="http://schemas.openxmlformats.org/officeDocument/2006/relationships/slide" Target="slides/slide15.xml"/><Relationship Id="rId33" Type="http://schemas.openxmlformats.org/officeDocument/2006/relationships/slide" Target="slides/slide32.xml"/><Relationship Id="rId41" Type="http://schemas.openxmlformats.org/officeDocument/2006/relationships/slide" Target="slides/slide40.xml"/><Relationship Id="rId5" Type="http://schemas.openxmlformats.org/officeDocument/2006/relationships/slide" Target="slides/slide4.xml"/><Relationship Id="rId15" Type="http://schemas.openxmlformats.org/officeDocument/2006/relationships/slide" Target="slides/slide14.xml"/><Relationship Id="rId22" Type="http://schemas.openxmlformats.org/officeDocument/2006/relationships/slide" Target="slides/slide21.xml"/><Relationship Id="rId21"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386E03-FF8F-F043-A96F-D7A5AEA854C0}" type="datetimeFigureOut">
              <a:rPr lang="en-US" smtClean="0"/>
              <a:t>10/16/12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F952214-2CEE-284F-AE70-A49E5EAB5985}" type="slidenum">
              <a:rPr lang="en-US" smtClean="0"/>
              <a:t>‹#›</a:t>
            </a:fld>
            <a:endParaRPr lang="en-US"/>
          </a:p>
        </p:txBody>
      </p:sp>
    </p:spTree>
    <p:extLst>
      <p:ext uri="{BB962C8B-B14F-4D97-AF65-F5344CB8AC3E}">
        <p14:creationId xmlns:p14="http://schemas.microsoft.com/office/powerpoint/2010/main" val="33764204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207555-D59D-914D-83F8-C070483982F1}" type="datetimeFigureOut">
              <a:rPr lang="en-US" smtClean="0"/>
              <a:t>10/16/12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2C4DC8-0FA3-3C40-B18F-539AC78115EF}" type="slidenum">
              <a:rPr lang="en-US" smtClean="0"/>
              <a:t>‹#›</a:t>
            </a:fld>
            <a:endParaRPr lang="en-US"/>
          </a:p>
        </p:txBody>
      </p:sp>
    </p:spTree>
    <p:extLst>
      <p:ext uri="{BB962C8B-B14F-4D97-AF65-F5344CB8AC3E}">
        <p14:creationId xmlns:p14="http://schemas.microsoft.com/office/powerpoint/2010/main" val="16763225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D04D290-49BE-514D-BF96-1382AA515B4F}" type="slidenum">
              <a:rPr lang="en-US"/>
              <a:pPr>
                <a:defRPr/>
              </a:pPr>
              <a:t>3</a:t>
            </a:fld>
            <a:endParaRPr lang="en-US"/>
          </a:p>
        </p:txBody>
      </p:sp>
      <p:sp>
        <p:nvSpPr>
          <p:cNvPr id="282626" name="Rectangle 2"/>
          <p:cNvSpPr>
            <a:spLocks noGrp="1" noRot="1" noChangeAspect="1" noChangeArrowheads="1" noTextEdit="1"/>
          </p:cNvSpPr>
          <p:nvPr>
            <p:ph type="sldImg"/>
          </p:nvPr>
        </p:nvSpPr>
        <p:spPr>
          <a:solidFill>
            <a:srgbClr val="FFFFFF"/>
          </a:solidFill>
          <a:ln/>
          <a:extLst>
            <a:ext uri="{FAA26D3D-D897-4be2-8F04-BA451C77F1D7}">
              <ma14:placeholderFlag xmlns:ma14="http://schemas.microsoft.com/office/mac/drawingml/2011/main" val="1"/>
            </a:ext>
          </a:extLst>
        </p:spPr>
      </p:sp>
      <p:sp>
        <p:nvSpPr>
          <p:cNvPr id="282627"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defRPr/>
            </a:pPr>
            <a:r>
              <a:rPr lang="en-US" smtClean="0">
                <a:cs typeface="+mn-cs"/>
              </a:rPr>
              <a:t>Drowning in data; starving for information</a:t>
            </a:r>
          </a:p>
          <a:p>
            <a:pPr eaLnBrk="1" hangingPunct="1">
              <a:defRPr/>
            </a:pPr>
            <a:endParaRPr lang="en-US" smtClean="0">
              <a:cs typeface="+mn-cs"/>
            </a:endParaRPr>
          </a:p>
          <a:p>
            <a:pPr eaLnBrk="1" hangingPunct="1">
              <a:defRPr/>
            </a:pPr>
            <a:r>
              <a:rPr lang="en-US" smtClean="0">
                <a:cs typeface="+mn-cs"/>
              </a:rPr>
              <a:t>We</a:t>
            </a:r>
            <a:r>
              <a:rPr lang="ja-JP" altLang="en-US" smtClean="0">
                <a:latin typeface="Arial"/>
                <a:cs typeface="+mn-cs"/>
              </a:rPr>
              <a:t>’</a:t>
            </a:r>
            <a:r>
              <a:rPr lang="en-US" smtClean="0">
                <a:cs typeface="+mn-cs"/>
              </a:rPr>
              <a:t>re at war with these engineering companies.  FlowCAM is bragging about the amount of data they can spray out of their device.  How to use this enormous data stream to answer scientific questions is someone else</a:t>
            </a:r>
            <a:r>
              <a:rPr lang="ja-JP" altLang="en-US" smtClean="0">
                <a:latin typeface="Arial"/>
                <a:cs typeface="+mn-cs"/>
              </a:rPr>
              <a:t>’</a:t>
            </a:r>
            <a:r>
              <a:rPr lang="en-US" smtClean="0">
                <a:cs typeface="+mn-cs"/>
              </a:rPr>
              <a:t>s problem.</a:t>
            </a:r>
          </a:p>
          <a:p>
            <a:pPr eaLnBrk="1" hangingPunct="1">
              <a:defRPr/>
            </a:pPr>
            <a:endParaRPr lang="en-US" smtClean="0">
              <a:cs typeface="+mn-cs"/>
            </a:endParaRPr>
          </a:p>
          <a:p>
            <a:pPr eaLnBrk="1" hangingPunct="1">
              <a:defRPr/>
            </a:pPr>
            <a:r>
              <a:rPr lang="ja-JP" altLang="en-US" smtClean="0">
                <a:latin typeface="Arial"/>
                <a:cs typeface="+mn-cs"/>
              </a:rPr>
              <a:t>“</a:t>
            </a:r>
            <a:r>
              <a:rPr lang="en-US" smtClean="0">
                <a:cs typeface="+mn-cs"/>
              </a:rPr>
              <a:t>Typical large pharmas today are generating 20 terabytes of data daily. That</a:t>
            </a:r>
            <a:r>
              <a:rPr lang="ja-JP" altLang="en-US" smtClean="0">
                <a:latin typeface="Arial"/>
                <a:cs typeface="+mn-cs"/>
              </a:rPr>
              <a:t>’</a:t>
            </a:r>
            <a:r>
              <a:rPr lang="en-US" smtClean="0">
                <a:cs typeface="+mn-cs"/>
              </a:rPr>
              <a:t>s probably going up to 100 terabytes per day in the next year or so.</a:t>
            </a:r>
            <a:r>
              <a:rPr lang="ja-JP" altLang="en-US" smtClean="0">
                <a:latin typeface="Arial"/>
                <a:cs typeface="+mn-cs"/>
              </a:rPr>
              <a:t>”</a:t>
            </a:r>
            <a:r>
              <a:rPr lang="en-US" smtClean="0">
                <a:cs typeface="+mn-cs"/>
              </a:rPr>
              <a:t> </a:t>
            </a:r>
          </a:p>
          <a:p>
            <a:pPr eaLnBrk="1" hangingPunct="1">
              <a:defRPr/>
            </a:pPr>
            <a:endParaRPr lang="en-US" smtClean="0">
              <a:cs typeface="+mn-cs"/>
            </a:endParaRPr>
          </a:p>
          <a:p>
            <a:pPr eaLnBrk="1" hangingPunct="1">
              <a:defRPr/>
            </a:pPr>
            <a:r>
              <a:rPr lang="ja-JP" altLang="en-US" smtClean="0">
                <a:latin typeface="Arial"/>
                <a:cs typeface="+mn-cs"/>
              </a:rPr>
              <a:t>“</a:t>
            </a:r>
            <a:r>
              <a:rPr lang="en-US" smtClean="0">
                <a:cs typeface="+mn-cs"/>
              </a:rPr>
              <a:t>tens of terabytes of data per day</a:t>
            </a:r>
            <a:r>
              <a:rPr lang="ja-JP" altLang="en-US" smtClean="0">
                <a:latin typeface="Arial"/>
                <a:cs typeface="+mn-cs"/>
              </a:rPr>
              <a:t>”</a:t>
            </a:r>
            <a:r>
              <a:rPr lang="en-US" smtClean="0">
                <a:cs typeface="+mn-cs"/>
              </a:rPr>
              <a:t> -- genome center at Washignton University</a:t>
            </a:r>
          </a:p>
          <a:p>
            <a:pPr eaLnBrk="1" hangingPunct="1">
              <a:defRPr/>
            </a:pPr>
            <a:endParaRPr lang="en-US" smtClean="0">
              <a:cs typeface="+mn-cs"/>
            </a:endParaRPr>
          </a:p>
          <a:p>
            <a:pPr eaLnBrk="1" hangingPunct="1">
              <a:defRPr/>
            </a:pPr>
            <a:endParaRPr lang="en-US" smtClean="0">
              <a:cs typeface="+mn-cs"/>
            </a:endParaRPr>
          </a:p>
          <a:p>
            <a:pPr eaLnBrk="1" hangingPunct="1">
              <a:defRPr/>
            </a:pPr>
            <a:r>
              <a:rPr lang="en-US" smtClean="0">
                <a:cs typeface="+mn-cs"/>
              </a:rPr>
              <a:t>Increase data collection exponentially with flowcam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31</a:t>
            </a:fld>
            <a:endParaRPr lang="en-US"/>
          </a:p>
        </p:txBody>
      </p:sp>
    </p:spTree>
    <p:extLst>
      <p:ext uri="{BB962C8B-B14F-4D97-AF65-F5344CB8AC3E}">
        <p14:creationId xmlns:p14="http://schemas.microsoft.com/office/powerpoint/2010/main" val="2005677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“Data Jujitsu”</a:t>
            </a:r>
          </a:p>
          <a:p>
            <a:endParaRPr lang="en-US"/>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“Data Wrangling”</a:t>
            </a:r>
          </a:p>
          <a:p>
            <a:endParaRPr lang="en-US"/>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“Data Munging”</a:t>
            </a:r>
          </a:p>
          <a:p>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34</a:t>
            </a:fld>
            <a:endParaRPr lang="en-US"/>
          </a:p>
        </p:txBody>
      </p:sp>
    </p:spTree>
    <p:extLst>
      <p:ext uri="{BB962C8B-B14F-4D97-AF65-F5344CB8AC3E}">
        <p14:creationId xmlns:p14="http://schemas.microsoft.com/office/powerpoint/2010/main" val="301553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 and files vs. databases</a:t>
            </a:r>
          </a:p>
          <a:p>
            <a:endParaRPr lang="en-US"/>
          </a:p>
          <a:p>
            <a:r>
              <a:rPr lang="en-US"/>
              <a:t>Hadoop</a:t>
            </a:r>
            <a:r>
              <a:rPr lang="en-US" baseline="0"/>
              <a:t> and friends vs. databases</a:t>
            </a:r>
          </a:p>
          <a:p>
            <a:endParaRPr lang="en-US" baseline="0"/>
          </a:p>
          <a:p>
            <a:r>
              <a:rPr lang="en-US" baseline="0"/>
              <a:t>God created …. Codd created….</a:t>
            </a:r>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36</a:t>
            </a:fld>
            <a:endParaRPr lang="en-US"/>
          </a:p>
        </p:txBody>
      </p:sp>
    </p:spTree>
    <p:extLst>
      <p:ext uri="{BB962C8B-B14F-4D97-AF65-F5344CB8AC3E}">
        <p14:creationId xmlns:p14="http://schemas.microsoft.com/office/powerpoint/2010/main" val="1759356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(granted we had a minute for Bill (clearly Bill) to describe this new eScience movement)</a:t>
            </a:r>
          </a:p>
          <a:p>
            <a:pPr eaLnBrk="1" hangingPunct="1">
              <a:spcBef>
                <a:spcPct val="0"/>
              </a:spcBef>
            </a:pPr>
            <a:endParaRPr lang="en-US">
              <a:latin typeface="Calibri" charset="0"/>
            </a:endParaRPr>
          </a:p>
          <a:p>
            <a:pPr eaLnBrk="1" hangingPunct="1">
              <a:spcBef>
                <a:spcPct val="0"/>
              </a:spcBef>
            </a:pPr>
            <a:r>
              <a:rPr lang="en-US">
                <a:latin typeface="Calibri" charset="0"/>
              </a:rPr>
              <a:t>We want to give a little background of our project before we launch into it, so we will discuss the problem we are trying to solve.</a:t>
            </a:r>
          </a:p>
          <a:p>
            <a:pPr eaLnBrk="1" hangingPunct="1">
              <a:spcBef>
                <a:spcPct val="0"/>
              </a:spcBef>
            </a:pPr>
            <a:endParaRPr lang="en-US">
              <a:latin typeface="Calibri" charset="0"/>
            </a:endParaRPr>
          </a:p>
          <a:p>
            <a:pPr eaLnBrk="1" hangingPunct="1">
              <a:spcBef>
                <a:spcPct val="0"/>
              </a:spcBef>
            </a:pPr>
            <a:r>
              <a:rPr lang="en-US">
                <a:latin typeface="Calibri" charset="0"/>
              </a:rPr>
              <a:t>Essentially, we want to remove the speed-bump of data handling from the scientists.</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412CD7-D139-CD40-9A14-4B13A46B7729}" type="slidenum">
              <a:rPr lang="en-US" sz="1200">
                <a:latin typeface="Times" charset="0"/>
              </a:rPr>
              <a:pPr eaLnBrk="1" hangingPunct="1"/>
              <a:t>38</a:t>
            </a:fld>
            <a:endParaRPr lang="en-US" sz="1200">
              <a:latin typeface="Times"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Portable</a:t>
            </a:r>
          </a:p>
          <a:p>
            <a:r>
              <a:rPr lang="en-US"/>
              <a:t>Concise</a:t>
            </a:r>
          </a:p>
          <a:p>
            <a:r>
              <a:rPr lang="en-US"/>
              <a:t>Automatically parallelizable</a:t>
            </a:r>
          </a:p>
          <a:p>
            <a:r>
              <a:rPr lang="en-US"/>
              <a:t>Composable with</a:t>
            </a:r>
            <a:r>
              <a:rPr lang="en-US" baseline="0"/>
              <a:t> cleaning, filtering, munging, etc.</a:t>
            </a:r>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40</a:t>
            </a:fld>
            <a:endParaRPr lang="en-US"/>
          </a:p>
        </p:txBody>
      </p:sp>
    </p:spTree>
    <p:extLst>
      <p:ext uri="{BB962C8B-B14F-4D97-AF65-F5344CB8AC3E}">
        <p14:creationId xmlns:p14="http://schemas.microsoft.com/office/powerpoint/2010/main" val="629791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Schema-on-read</a:t>
            </a:r>
            <a:r>
              <a:rPr lang="en-US" baseline="0"/>
              <a:t> folks are winning this debate: there’s just too much heterogeity</a:t>
            </a:r>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41</a:t>
            </a:fld>
            <a:endParaRPr lang="en-US"/>
          </a:p>
        </p:txBody>
      </p:sp>
    </p:spTree>
    <p:extLst>
      <p:ext uri="{BB962C8B-B14F-4D97-AF65-F5344CB8AC3E}">
        <p14:creationId xmlns:p14="http://schemas.microsoft.com/office/powerpoint/2010/main" val="1035172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collaborators tell us that loading</a:t>
            </a:r>
            <a:r>
              <a:rPr lang="en-US" baseline="0"/>
              <a:t> data into memory with R is the major bottleneck.</a:t>
            </a:r>
          </a:p>
          <a:p>
            <a:endParaRPr lang="en-US" baseline="0"/>
          </a:p>
          <a:p>
            <a:r>
              <a:rPr lang="en-US" baseline="0"/>
              <a:t>It actually changes the science they can do:</a:t>
            </a:r>
            <a:endParaRPr lang="en-US"/>
          </a:p>
          <a:p>
            <a:r>
              <a:rPr lang="en-US"/>
              <a:t>I would say that we can start answering questions about macro-ecology (study of relationships between organisms and their environment at large spatial scales).</a:t>
            </a:r>
          </a:p>
        </p:txBody>
      </p:sp>
      <p:sp>
        <p:nvSpPr>
          <p:cNvPr id="4" name="Slide Number Placeholder 3"/>
          <p:cNvSpPr>
            <a:spLocks noGrp="1"/>
          </p:cNvSpPr>
          <p:nvPr>
            <p:ph type="sldNum" sz="quarter" idx="10"/>
          </p:nvPr>
        </p:nvSpPr>
        <p:spPr/>
        <p:txBody>
          <a:bodyPr/>
          <a:lstStyle/>
          <a:p>
            <a:fld id="{1B2C4DC8-0FA3-3C40-B18F-539AC78115EF}" type="slidenum">
              <a:rPr lang="en-US" smtClean="0"/>
              <a:t>42</a:t>
            </a:fld>
            <a:endParaRPr lang="en-US"/>
          </a:p>
        </p:txBody>
      </p:sp>
    </p:spTree>
    <p:extLst>
      <p:ext uri="{BB962C8B-B14F-4D97-AF65-F5344CB8AC3E}">
        <p14:creationId xmlns:p14="http://schemas.microsoft.com/office/powerpoint/2010/main" val="1764201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7BB4E4-E9D5-6340-85DB-D13D19F986DB}" type="slidenum">
              <a:rPr lang="en-US"/>
              <a:pPr/>
              <a:t>4</a:t>
            </a:fld>
            <a:endParaRPr lang="en-US"/>
          </a:p>
        </p:txBody>
      </p:sp>
      <p:sp>
        <p:nvSpPr>
          <p:cNvPr id="514050" name="Rectangle 2"/>
          <p:cNvSpPr>
            <a:spLocks noGrp="1" noRot="1" noChangeAspect="1" noChangeArrowheads="1" noTextEdit="1"/>
          </p:cNvSpPr>
          <p:nvPr>
            <p:ph type="sldImg"/>
          </p:nvPr>
        </p:nvSpPr>
        <p:spPr bwMode="auto">
          <a:xfrm>
            <a:off x="1144588" y="685800"/>
            <a:ext cx="4572000" cy="3429000"/>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514051" name="Rectangle 3"/>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6493" tIns="43247" rIns="86493" bIns="43247"/>
          <a:lstStyle/>
          <a:p>
            <a:endParaRPr lang="en-US"/>
          </a:p>
          <a:p>
            <a:r>
              <a:rPr lang="en-US"/>
              <a:t>In all fields of science, data is starting to come in faster than it can be analyzed, so we need to advance and proliferate computational technologies in sensor networking, databases and data mining, visualization, machine learning, and cluster/cloud computing.</a:t>
            </a:r>
          </a:p>
          <a:p>
            <a:endParaRPr lang="en-US"/>
          </a:p>
          <a:p>
            <a:r>
              <a:rPr lang="en-US"/>
              <a:t>And if we don</a:t>
            </a:r>
            <a:r>
              <a:rPr lang="ja-JP" altLang="en-US">
                <a:latin typeface="Arial"/>
              </a:rPr>
              <a:t>’</a:t>
            </a:r>
            <a:r>
              <a:rPr lang="en-US"/>
              <a:t>t, we see UW losing its competitive edge.  </a:t>
            </a:r>
          </a:p>
          <a:p>
            <a:endParaRPr lang="en-US"/>
          </a:p>
          <a:p>
            <a:r>
              <a:rPr lang="en-US"/>
              <a:t>The mission of the eScience Institute is to prevent that from happening </a:t>
            </a:r>
          </a:p>
          <a:p>
            <a:endParaRPr lang="en-US"/>
          </a:p>
          <a:p>
            <a:r>
              <a:rPr lang="en-US"/>
              <a:t>So by the animation loophole, there we go. </a:t>
            </a:r>
          </a:p>
          <a:p>
            <a:endParaRPr lang="en-US"/>
          </a:p>
          <a:p>
            <a:r>
              <a:rPr lang="en-US"/>
              <a:t>Funding!  We have $1M from the state, and we just got a nice award from the Moore foundation, and several proposals outstandind. </a:t>
            </a:r>
          </a:p>
          <a:p>
            <a:endParaRPr lang="en-US"/>
          </a:p>
          <a:p>
            <a:r>
              <a:rPr lang="en-US"/>
              <a:t>People! We have a fantastic team: Dave Beck in Biosciences, Jeff Gardner in Astrophysics and HPC, myself in Databases, Ed and Erik, Mette Peters in Health Sciences, and Chance Reshke in large-scale computing platforms.</a:t>
            </a:r>
          </a:p>
          <a:p>
            <a:endParaRPr lang="en-US"/>
          </a:p>
          <a:p>
            <a:r>
              <a:rPr lang="en-US"/>
              <a:t>And there</a:t>
            </a:r>
            <a:r>
              <a:rPr lang="ja-JP" altLang="en-US">
                <a:latin typeface="Arial"/>
              </a:rPr>
              <a:t>’</a:t>
            </a:r>
            <a:r>
              <a:rPr lang="en-US"/>
              <a:t>s our URL: escience.washington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 fundamental error</a:t>
            </a:r>
            <a:r>
              <a:rPr lang="en-US" baseline="0" dirty="0" smtClean="0"/>
              <a:t> made by computer scientists, and it’s probably the fault of the database community, is to assume that semantic integration is a prerequisite for query and analytics.</a:t>
            </a:r>
          </a:p>
          <a:p>
            <a:endParaRPr lang="en-US" baseline="0" dirty="0" smtClean="0"/>
          </a:p>
          <a:p>
            <a:r>
              <a:rPr lang="en-US" baseline="0" dirty="0" smtClean="0"/>
              <a:t>It isn’t.  It’s the final goal, not some insignificant preamble to analysis.</a:t>
            </a:r>
          </a:p>
          <a:p>
            <a:endParaRPr lang="en-US" baseline="0" dirty="0" smtClean="0"/>
          </a:p>
          <a:p>
            <a:r>
              <a:rPr lang="en-US" baseline="0" dirty="0" smtClean="0"/>
              <a:t>Domain scientists know this – they take a very pragmatic approach.  They write code to do data handling, they write code to do analytics, and they do data integration on the fly in a task-specific way.</a:t>
            </a:r>
          </a:p>
          <a:p>
            <a:endParaRPr lang="en-US" baseline="0" dirty="0" smtClean="0"/>
          </a:p>
          <a:p>
            <a:r>
              <a:rPr lang="en-US" baseline="0" dirty="0" smtClean="0"/>
              <a:t>So one of my goals is to convince you of is that you can decouple declarative query from semantic integration, and doing so gives scientists a very powerful tool.</a:t>
            </a:r>
            <a:endParaRPr lang="en-US" dirty="0"/>
          </a:p>
        </p:txBody>
      </p:sp>
      <p:sp>
        <p:nvSpPr>
          <p:cNvPr id="4" name="Slide Number Placeholder 3"/>
          <p:cNvSpPr>
            <a:spLocks noGrp="1"/>
          </p:cNvSpPr>
          <p:nvPr>
            <p:ph type="sldNum" sz="quarter" idx="10"/>
          </p:nvPr>
        </p:nvSpPr>
        <p:spPr/>
        <p:txBody>
          <a:bodyPr/>
          <a:lstStyle/>
          <a:p>
            <a:fld id="{1B2C4DC8-0FA3-3C40-B18F-539AC78115EF}" type="slidenum">
              <a:rPr lang="en-US" smtClean="0"/>
              <a:t>13</a:t>
            </a:fld>
            <a:endParaRPr lang="en-US"/>
          </a:p>
        </p:txBody>
      </p:sp>
    </p:spTree>
    <p:extLst>
      <p:ext uri="{BB962C8B-B14F-4D97-AF65-F5344CB8AC3E}">
        <p14:creationId xmlns:p14="http://schemas.microsoft.com/office/powerpoint/2010/main" val="3546277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vs. BI:  Active participant</a:t>
            </a:r>
            <a:r>
              <a:rPr lang="en-US" baseline="0"/>
              <a:t> in the analysis – not just a tool builder</a:t>
            </a:r>
          </a:p>
          <a:p>
            <a:r>
              <a:rPr lang="en-US" baseline="0"/>
              <a:t>vs. statistics: practicality trumps sophistication, and scale is paramount</a:t>
            </a:r>
          </a:p>
          <a:p>
            <a:r>
              <a:rPr lang="en-US" baseline="0"/>
              <a:t>vs. databases: humans write queries, not applications.  </a:t>
            </a:r>
          </a:p>
          <a:p>
            <a:r>
              <a:rPr lang="en-US" baseline="0"/>
              <a:t>vs. visualization: ironically, perhaps the closest.  But the visualization crowd is concerned with new methods</a:t>
            </a:r>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14</a:t>
            </a:fld>
            <a:endParaRPr lang="en-US"/>
          </a:p>
        </p:txBody>
      </p:sp>
    </p:spTree>
    <p:extLst>
      <p:ext uri="{BB962C8B-B14F-4D97-AF65-F5344CB8AC3E}">
        <p14:creationId xmlns:p14="http://schemas.microsoft.com/office/powerpoint/2010/main" val="3277209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eSciec</a:t>
            </a:r>
          </a:p>
        </p:txBody>
      </p:sp>
      <p:sp>
        <p:nvSpPr>
          <p:cNvPr id="4" name="Slide Number Placeholder 3"/>
          <p:cNvSpPr>
            <a:spLocks noGrp="1"/>
          </p:cNvSpPr>
          <p:nvPr>
            <p:ph type="sldNum" sz="quarter" idx="10"/>
          </p:nvPr>
        </p:nvSpPr>
        <p:spPr/>
        <p:txBody>
          <a:bodyPr/>
          <a:lstStyle/>
          <a:p>
            <a:fld id="{1B2C4DC8-0FA3-3C40-B18F-539AC78115EF}" type="slidenum">
              <a:rPr lang="en-US" smtClean="0"/>
              <a:t>16</a:t>
            </a:fld>
            <a:endParaRPr lang="en-US"/>
          </a:p>
        </p:txBody>
      </p:sp>
    </p:spTree>
    <p:extLst>
      <p:ext uri="{BB962C8B-B14F-4D97-AF65-F5344CB8AC3E}">
        <p14:creationId xmlns:p14="http://schemas.microsoft.com/office/powerpoint/2010/main" val="1768769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t>
            </a:r>
            <a:r>
              <a:rPr lang="en-US" baseline="0"/>
              <a:t> data frames or matrices?</a:t>
            </a:r>
          </a:p>
          <a:p>
            <a:r>
              <a:rPr lang="en-US" baseline="0"/>
              <a:t>Hadoop or MapReduce?</a:t>
            </a:r>
          </a:p>
          <a:p>
            <a:r>
              <a:rPr lang="en-US" baseline="0"/>
              <a:t>Greenplum or Relational Algebra?</a:t>
            </a:r>
          </a:p>
        </p:txBody>
      </p:sp>
      <p:sp>
        <p:nvSpPr>
          <p:cNvPr id="4" name="Slide Number Placeholder 3"/>
          <p:cNvSpPr>
            <a:spLocks noGrp="1"/>
          </p:cNvSpPr>
          <p:nvPr>
            <p:ph type="sldNum" sz="quarter" idx="10"/>
          </p:nvPr>
        </p:nvSpPr>
        <p:spPr/>
        <p:txBody>
          <a:bodyPr/>
          <a:lstStyle/>
          <a:p>
            <a:fld id="{1B2C4DC8-0FA3-3C40-B18F-539AC78115EF}" type="slidenum">
              <a:rPr lang="en-US" smtClean="0"/>
              <a:t>19</a:t>
            </a:fld>
            <a:endParaRPr lang="en-US"/>
          </a:p>
        </p:txBody>
      </p:sp>
    </p:spTree>
    <p:extLst>
      <p:ext uri="{BB962C8B-B14F-4D97-AF65-F5344CB8AC3E}">
        <p14:creationId xmlns:p14="http://schemas.microsoft.com/office/powerpoint/2010/main" val="4172705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a:t>
            </a:r>
            <a:r>
              <a:rPr lang="en-US" baseline="0"/>
              <a:t> much statistical sophistcation do you emphasize? </a:t>
            </a:r>
          </a:p>
          <a:p>
            <a:endParaRPr lang="en-US" baseline="0"/>
          </a:p>
          <a:p>
            <a:r>
              <a:rPr lang="en-US" baseline="0"/>
              <a:t>Select, project, join</a:t>
            </a:r>
          </a:p>
          <a:p>
            <a:r>
              <a:rPr lang="en-US" baseline="0"/>
              <a:t>slicing and dicing tables</a:t>
            </a:r>
          </a:p>
          <a:p>
            <a:r>
              <a:rPr lang="en-US" baseline="0"/>
              <a:t>key value stores</a:t>
            </a:r>
          </a:p>
          <a:p>
            <a:endParaRPr lang="en-US" baseline="0"/>
          </a:p>
          <a:p>
            <a:r>
              <a:rPr lang="en-US" baseline="0"/>
              <a:t>vs</a:t>
            </a:r>
          </a:p>
          <a:p>
            <a:endParaRPr lang="en-US" baseline="0"/>
          </a:p>
          <a:p>
            <a:r>
              <a:rPr lang="en-US" baseline="0"/>
              <a:t>Linear algebra</a:t>
            </a:r>
          </a:p>
          <a:p>
            <a:r>
              <a:rPr lang="en-US" baseline="0"/>
              <a:t>EM</a:t>
            </a:r>
          </a:p>
          <a:p>
            <a:r>
              <a:rPr lang="en-US" baseline="0"/>
              <a:t>Gradient descent</a:t>
            </a:r>
          </a:p>
          <a:p>
            <a:r>
              <a:rPr lang="en-US" baseline="0"/>
              <a:t>Statistical pattern recognition</a:t>
            </a:r>
          </a:p>
          <a:p>
            <a:r>
              <a:rPr lang="en-US" baseline="0"/>
              <a:t>Unsupervised learning</a:t>
            </a:r>
          </a:p>
        </p:txBody>
      </p:sp>
      <p:sp>
        <p:nvSpPr>
          <p:cNvPr id="4" name="Slide Number Placeholder 3"/>
          <p:cNvSpPr>
            <a:spLocks noGrp="1"/>
          </p:cNvSpPr>
          <p:nvPr>
            <p:ph type="sldNum" sz="quarter" idx="10"/>
          </p:nvPr>
        </p:nvSpPr>
        <p:spPr/>
        <p:txBody>
          <a:bodyPr/>
          <a:lstStyle/>
          <a:p>
            <a:fld id="{1B2C4DC8-0FA3-3C40-B18F-539AC78115EF}" type="slidenum">
              <a:rPr lang="en-US" smtClean="0"/>
              <a:t>20</a:t>
            </a:fld>
            <a:endParaRPr lang="en-US"/>
          </a:p>
        </p:txBody>
      </p:sp>
    </p:spTree>
    <p:extLst>
      <p:ext uri="{BB962C8B-B14F-4D97-AF65-F5344CB8AC3E}">
        <p14:creationId xmlns:p14="http://schemas.microsoft.com/office/powerpoint/2010/main" val="228642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a:t>
            </a:r>
            <a:r>
              <a:rPr lang="en-US" baseline="0"/>
              <a:t> R to analyze survey results</a:t>
            </a:r>
          </a:p>
          <a:p>
            <a:endParaRPr lang="en-US" baseline="0"/>
          </a:p>
          <a:p>
            <a:r>
              <a:rPr lang="en-US" baseline="0"/>
              <a:t>Using Hadoop to analyze clickstream</a:t>
            </a:r>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21</a:t>
            </a:fld>
            <a:endParaRPr lang="en-US"/>
          </a:p>
        </p:txBody>
      </p:sp>
    </p:spTree>
    <p:extLst>
      <p:ext uri="{BB962C8B-B14F-4D97-AF65-F5344CB8AC3E}">
        <p14:creationId xmlns:p14="http://schemas.microsoft.com/office/powerpoint/2010/main" val="4085403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much programming background do</a:t>
            </a:r>
            <a:r>
              <a:rPr lang="en-US" baseline="0"/>
              <a:t> you assume?  How much do you teach?</a:t>
            </a:r>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22</a:t>
            </a:fld>
            <a:endParaRPr lang="en-US"/>
          </a:p>
        </p:txBody>
      </p:sp>
    </p:spTree>
    <p:extLst>
      <p:ext uri="{BB962C8B-B14F-4D97-AF65-F5344CB8AC3E}">
        <p14:creationId xmlns:p14="http://schemas.microsoft.com/office/powerpoint/2010/main" val="1514835479"/>
      </p:ext>
    </p:extLst>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bg1">
                <a:lumMod val="85000"/>
              </a:schemeClr>
            </a:gs>
            <a:gs pos="40000">
              <a:schemeClr val="bg1">
                <a:lumMod val="85000"/>
              </a:schemeClr>
            </a:gs>
            <a:gs pos="100000">
              <a:schemeClr val="bg1">
                <a:lumMod val="75000"/>
              </a:schemeClr>
            </a:gs>
          </a:gsLst>
          <a:lin ang="11340000" scaled="0"/>
          <a:tileRect/>
        </a:gradFill>
        <a:effectLst/>
      </p:bgPr>
    </p:bg>
    <p:spTree>
      <p:nvGrpSpPr>
        <p:cNvPr id="1" name=""/>
        <p:cNvGrpSpPr/>
        <p:nvPr/>
      </p:nvGrpSpPr>
      <p:grpSpPr>
        <a:xfrm>
          <a:off x="0" y="0"/>
          <a:ext cx="0" cy="0"/>
          <a:chOff x="0" y="0"/>
          <a:chExt cx="0" cy="0"/>
        </a:xfrm>
      </p:grpSpPr>
      <p:pic>
        <p:nvPicPr>
          <p:cNvPr id="4" name="Picture 6" descr="684412_high_Purpl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0" y="0"/>
            <a:ext cx="9144000" cy="6858000"/>
          </a:xfrm>
          <a:prstGeom prst="rect">
            <a:avLst/>
          </a:prstGeom>
          <a:solidFill>
            <a:srgbClr val="39275B">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7" descr="UW.Wordmark_ctr_whit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 y="352425"/>
            <a:ext cx="25511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848600" cy="1470025"/>
          </a:xfrm>
        </p:spPr>
        <p:txBody>
          <a:bodyPr/>
          <a:lstStyle>
            <a:lvl1pP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4097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0" name="Date Placeholder 3"/>
          <p:cNvSpPr>
            <a:spLocks noGrp="1"/>
          </p:cNvSpPr>
          <p:nvPr>
            <p:ph type="dt" sz="half" idx="10"/>
          </p:nvPr>
        </p:nvSpPr>
        <p:spPr>
          <a:xfrm>
            <a:off x="685800" y="6356350"/>
            <a:ext cx="2133600" cy="365125"/>
          </a:xfrm>
        </p:spPr>
        <p:txBody>
          <a:bodyPr/>
          <a:lstStyle>
            <a:lvl1pPr>
              <a:defRPr>
                <a:solidFill>
                  <a:srgbClr val="FFFFFF"/>
                </a:solidFill>
              </a:defRPr>
            </a:lvl1pPr>
          </a:lstStyle>
          <a:p>
            <a:fld id="{46284D85-FEAC-6D4D-ADD9-3BD8F167427A}" type="datetime1">
              <a:rPr lang="en-US" smtClean="0"/>
              <a:t>10/16/12</a:t>
            </a:fld>
            <a:endParaRPr lang="en-US"/>
          </a:p>
        </p:txBody>
      </p:sp>
      <p:sp>
        <p:nvSpPr>
          <p:cNvPr id="11" name="Footer Placeholder 4"/>
          <p:cNvSpPr>
            <a:spLocks noGrp="1"/>
          </p:cNvSpPr>
          <p:nvPr>
            <p:ph type="ftr" sz="quarter" idx="11"/>
          </p:nvPr>
        </p:nvSpPr>
        <p:spPr>
          <a:xfrm>
            <a:off x="3162300" y="6356350"/>
            <a:ext cx="2895600" cy="365125"/>
          </a:xfrm>
        </p:spPr>
        <p:txBody>
          <a:bodyPr/>
          <a:lstStyle>
            <a:lvl1pPr>
              <a:defRPr>
                <a:solidFill>
                  <a:srgbClr val="FFFFFF"/>
                </a:solidFill>
              </a:defRPr>
            </a:lvl1pPr>
          </a:lstStyle>
          <a:p>
            <a:pPr>
              <a:defRPr/>
            </a:pPr>
            <a:r>
              <a:rPr lang="en-US" smtClean="0"/>
              <a:t>Bill Howe, UW</a:t>
            </a:r>
            <a:endParaRPr lang="en-US"/>
          </a:p>
        </p:txBody>
      </p:sp>
      <p:sp>
        <p:nvSpPr>
          <p:cNvPr id="12" name="Slide Number Placeholder 5"/>
          <p:cNvSpPr>
            <a:spLocks noGrp="1"/>
          </p:cNvSpPr>
          <p:nvPr>
            <p:ph type="sldNum" sz="quarter" idx="12"/>
          </p:nvPr>
        </p:nvSpPr>
        <p:spPr>
          <a:xfrm>
            <a:off x="6400800" y="6356350"/>
            <a:ext cx="2133600" cy="365125"/>
          </a:xfrm>
        </p:spPr>
        <p:txBody>
          <a:bodyPr/>
          <a:lstStyle>
            <a:lvl1pPr>
              <a:defRPr>
                <a:solidFill>
                  <a:srgbClr val="FFFFFF"/>
                </a:solidFill>
              </a:defRPr>
            </a:lvl1pPr>
          </a:lstStyle>
          <a:p>
            <a:fld id="{692883AC-E72C-294B-86D2-A63D5043FD85}" type="slidenum">
              <a:rPr lang="en-US"/>
              <a:pPr/>
              <a:t>‹#›</a:t>
            </a:fld>
            <a:endParaRPr lang="en-US"/>
          </a:p>
        </p:txBody>
      </p:sp>
    </p:spTree>
    <p:extLst>
      <p:ext uri="{BB962C8B-B14F-4D97-AF65-F5344CB8AC3E}">
        <p14:creationId xmlns:p14="http://schemas.microsoft.com/office/powerpoint/2010/main" val="1879499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838200"/>
          </a:xfr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76400"/>
            <a:ext cx="8229600" cy="4449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AA000AE5-584D-C440-9AD8-C8FC349C2170}" type="datetime1">
              <a:rPr lang="en-US" smtClean="0"/>
              <a:t>10/16/12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lvl1pPr>
              <a:defRPr/>
            </a:lvl1pPr>
          </a:lstStyle>
          <a:p>
            <a:fld id="{A9C2025F-BD38-A44C-A022-81B9B849CBBE}" type="slidenum">
              <a:rPr lang="en-US"/>
              <a:pPr/>
              <a:t>‹#›</a:t>
            </a:fld>
            <a:endParaRPr lang="en-US"/>
          </a:p>
        </p:txBody>
      </p:sp>
    </p:spTree>
    <p:extLst>
      <p:ext uri="{BB962C8B-B14F-4D97-AF65-F5344CB8AC3E}">
        <p14:creationId xmlns:p14="http://schemas.microsoft.com/office/powerpoint/2010/main" val="1805769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8C3D354-CDAA-004A-BBB7-92BEBA53B5C0}" type="datetime1">
              <a:rPr lang="en-US" smtClean="0"/>
              <a:t>10/16/12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lvl1pPr>
              <a:defRPr/>
            </a:lvl1pPr>
          </a:lstStyle>
          <a:p>
            <a:fld id="{A81648DF-5E37-9E4E-8E74-0E0631D04E65}" type="slidenum">
              <a:rPr lang="en-US"/>
              <a:pPr/>
              <a:t>‹#›</a:t>
            </a:fld>
            <a:endParaRPr lang="en-US"/>
          </a:p>
        </p:txBody>
      </p:sp>
    </p:spTree>
    <p:extLst>
      <p:ext uri="{BB962C8B-B14F-4D97-AF65-F5344CB8AC3E}">
        <p14:creationId xmlns:p14="http://schemas.microsoft.com/office/powerpoint/2010/main" val="138808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800" y="762000"/>
            <a:ext cx="7854696" cy="914400"/>
          </a:xfrm>
        </p:spPr>
        <p:txBody>
          <a:bodyPr/>
          <a:lstStyle>
            <a:lvl1pPr algn="l">
              <a:defRPr sz="3200"/>
            </a:lvl1pPr>
          </a:lstStyle>
          <a:p>
            <a:r>
              <a:rPr lang="en-US" dirty="0" smtClean="0"/>
              <a:t>Click to edit Master title style</a:t>
            </a:r>
            <a:endParaRPr lang="en-US" dirty="0"/>
          </a:p>
        </p:txBody>
      </p:sp>
      <p:sp>
        <p:nvSpPr>
          <p:cNvPr id="3" name="Content Placeholder 2"/>
          <p:cNvSpPr>
            <a:spLocks noGrp="1"/>
          </p:cNvSpPr>
          <p:nvPr>
            <p:ph idx="1"/>
          </p:nvPr>
        </p:nvSpPr>
        <p:spPr>
          <a:xfrm>
            <a:off x="685801" y="1828800"/>
            <a:ext cx="7854696" cy="42973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10"/>
          </p:nvPr>
        </p:nvSpPr>
        <p:spPr>
          <a:xfrm>
            <a:off x="685800" y="6356350"/>
            <a:ext cx="2133600" cy="365125"/>
          </a:xfrm>
        </p:spPr>
        <p:txBody>
          <a:bodyPr/>
          <a:lstStyle>
            <a:lvl1pPr>
              <a:defRPr/>
            </a:lvl1pPr>
          </a:lstStyle>
          <a:p>
            <a:fld id="{7B55FEDD-6FD9-7942-8E57-CDDA6D5C3512}" type="datetime1">
              <a:rPr lang="en-US" smtClean="0"/>
              <a:t>10/16/12</a:t>
            </a:fld>
            <a:endParaRPr lang="en-US"/>
          </a:p>
        </p:txBody>
      </p:sp>
      <p:sp>
        <p:nvSpPr>
          <p:cNvPr id="9" name="Footer Placeholder 4"/>
          <p:cNvSpPr>
            <a:spLocks noGrp="1"/>
          </p:cNvSpPr>
          <p:nvPr>
            <p:ph type="ftr" sz="quarter" idx="11"/>
          </p:nvPr>
        </p:nvSpPr>
        <p:spPr>
          <a:xfrm>
            <a:off x="3165475" y="6356350"/>
            <a:ext cx="2895600" cy="365125"/>
          </a:xfrm>
        </p:spPr>
        <p:txBody>
          <a:bodyPr/>
          <a:lstStyle>
            <a:lvl1pPr>
              <a:defRPr/>
            </a:lvl1pPr>
          </a:lstStyle>
          <a:p>
            <a:pPr>
              <a:defRPr/>
            </a:pPr>
            <a:r>
              <a:rPr lang="en-US" smtClean="0"/>
              <a:t>Bill Howe, UW</a:t>
            </a:r>
            <a:endParaRPr lang="en-US" dirty="0"/>
          </a:p>
        </p:txBody>
      </p:sp>
      <p:sp>
        <p:nvSpPr>
          <p:cNvPr id="10" name="Slide Number Placeholder 5"/>
          <p:cNvSpPr>
            <a:spLocks noGrp="1"/>
          </p:cNvSpPr>
          <p:nvPr>
            <p:ph type="sldNum" sz="quarter" idx="12"/>
          </p:nvPr>
        </p:nvSpPr>
        <p:spPr>
          <a:xfrm>
            <a:off x="6407150" y="6356350"/>
            <a:ext cx="2133600" cy="365125"/>
          </a:xfrm>
        </p:spPr>
        <p:txBody>
          <a:bodyPr/>
          <a:lstStyle>
            <a:lvl1pPr>
              <a:defRPr/>
            </a:lvl1pPr>
          </a:lstStyle>
          <a:p>
            <a:fld id="{A12D6CCC-2396-634D-8A9D-DFA1A30244AA}" type="slidenum">
              <a:rPr lang="en-US"/>
              <a:pPr/>
              <a:t>‹#›</a:t>
            </a:fld>
            <a:endParaRPr lang="en-US"/>
          </a:p>
        </p:txBody>
      </p:sp>
    </p:spTree>
    <p:extLst>
      <p:ext uri="{BB962C8B-B14F-4D97-AF65-F5344CB8AC3E}">
        <p14:creationId xmlns:p14="http://schemas.microsoft.com/office/powerpoint/2010/main" val="3191958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C460E162-5E18-CC42-AEFF-80654EBA5EC9}" type="datetime1">
              <a:rPr lang="en-US" smtClean="0"/>
              <a:t>10/16/12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lvl1pPr>
              <a:defRPr/>
            </a:lvl1pPr>
          </a:lstStyle>
          <a:p>
            <a:fld id="{ABE0DD67-BB51-4341-BE04-6FACCCE28F1F}" type="slidenum">
              <a:rPr lang="en-US"/>
              <a:pPr/>
              <a:t>‹#›</a:t>
            </a:fld>
            <a:endParaRPr lang="en-US"/>
          </a:p>
        </p:txBody>
      </p:sp>
      <p:sp>
        <p:nvSpPr>
          <p:cNvPr id="7" name="Rectangle 6"/>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8"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0"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1557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7D29959A-35A8-9348-83C4-31B0671CA6F4}" type="datetime1">
              <a:rPr lang="en-US" smtClean="0"/>
              <a:t>10/16/12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7" name="Slide Number Placeholder 5"/>
          <p:cNvSpPr>
            <a:spLocks noGrp="1"/>
          </p:cNvSpPr>
          <p:nvPr>
            <p:ph type="sldNum" sz="quarter" idx="12"/>
          </p:nvPr>
        </p:nvSpPr>
        <p:spPr/>
        <p:txBody>
          <a:bodyPr/>
          <a:lstStyle>
            <a:lvl1pPr>
              <a:defRPr/>
            </a:lvl1pPr>
          </a:lstStyle>
          <a:p>
            <a:fld id="{7174E72A-CE54-AB49-9729-B884B92568C1}"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820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76399"/>
            <a:ext cx="4040188" cy="4984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676399"/>
            <a:ext cx="4041775" cy="4984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1EED5640-A054-AD43-A009-5122F633A555}" type="datetime1">
              <a:rPr lang="en-US" smtClean="0"/>
              <a:t>10/16/12</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9" name="Slide Number Placeholder 5"/>
          <p:cNvSpPr>
            <a:spLocks noGrp="1"/>
          </p:cNvSpPr>
          <p:nvPr>
            <p:ph type="sldNum" sz="quarter" idx="12"/>
          </p:nvPr>
        </p:nvSpPr>
        <p:spPr/>
        <p:txBody>
          <a:bodyPr/>
          <a:lstStyle>
            <a:lvl1pPr>
              <a:defRPr/>
            </a:lvl1pPr>
          </a:lstStyle>
          <a:p>
            <a:fld id="{1EB80FAF-06AB-7741-A545-C8911F3DDED2}" type="slidenum">
              <a:rPr lang="en-US"/>
              <a:pPr/>
              <a:t>‹#›</a:t>
            </a:fld>
            <a:endParaRPr lang="en-US"/>
          </a:p>
        </p:txBody>
      </p:sp>
      <p:sp>
        <p:nvSpPr>
          <p:cNvPr id="10" name="Rectangle 9"/>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1"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414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B144F366-C044-4B4C-9ED0-43C134576ECA}" type="datetime1">
              <a:rPr lang="en-US" smtClean="0"/>
              <a:t>10/16/12</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5" name="Slide Number Placeholder 5"/>
          <p:cNvSpPr>
            <a:spLocks noGrp="1"/>
          </p:cNvSpPr>
          <p:nvPr>
            <p:ph type="sldNum" sz="quarter" idx="12"/>
          </p:nvPr>
        </p:nvSpPr>
        <p:spPr/>
        <p:txBody>
          <a:bodyPr/>
          <a:lstStyle>
            <a:lvl1pPr>
              <a:defRPr/>
            </a:lvl1pPr>
          </a:lstStyle>
          <a:p>
            <a:fld id="{707BE93F-5C7A-5B41-A729-CD25FF97C964}" type="slidenum">
              <a:rPr lang="en-US"/>
              <a:pPr/>
              <a:t>‹#›</a:t>
            </a:fld>
            <a:endParaRPr lang="en-US"/>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449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65FCB4E5-F5CA-CD47-9AE3-A07BD6AB5419}" type="datetime1">
              <a:rPr lang="en-US" smtClean="0"/>
              <a:t>10/16/12</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4" name="Slide Number Placeholder 5"/>
          <p:cNvSpPr>
            <a:spLocks noGrp="1"/>
          </p:cNvSpPr>
          <p:nvPr>
            <p:ph type="sldNum" sz="quarter" idx="12"/>
          </p:nvPr>
        </p:nvSpPr>
        <p:spPr/>
        <p:txBody>
          <a:bodyPr/>
          <a:lstStyle>
            <a:lvl1pPr>
              <a:defRPr/>
            </a:lvl1pPr>
          </a:lstStyle>
          <a:p>
            <a:fld id="{354DEEC5-EA09-464B-9CF2-C5C5C68E1237}" type="slidenum">
              <a:rPr lang="en-US"/>
              <a:pPr/>
              <a:t>‹#›</a:t>
            </a:fld>
            <a:endParaRPr lang="en-US"/>
          </a:p>
        </p:txBody>
      </p:sp>
    </p:spTree>
    <p:extLst>
      <p:ext uri="{BB962C8B-B14F-4D97-AF65-F5344CB8AC3E}">
        <p14:creationId xmlns:p14="http://schemas.microsoft.com/office/powerpoint/2010/main" val="3480434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76200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676400"/>
            <a:ext cx="3008313" cy="4449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DFF7E3BA-6CFD-3F4B-B6A9-0E95C2C35C95}" type="datetime1">
              <a:rPr lang="en-US" smtClean="0"/>
              <a:t>10/16/12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7" name="Slide Number Placeholder 5"/>
          <p:cNvSpPr>
            <a:spLocks noGrp="1"/>
          </p:cNvSpPr>
          <p:nvPr>
            <p:ph type="sldNum" sz="quarter" idx="12"/>
          </p:nvPr>
        </p:nvSpPr>
        <p:spPr/>
        <p:txBody>
          <a:bodyPr/>
          <a:lstStyle>
            <a:lvl1pPr>
              <a:defRPr/>
            </a:lvl1pPr>
          </a:lstStyle>
          <a:p>
            <a:fld id="{157139CD-AAD3-944F-B5E6-7F016C31DF0E}"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4503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761999"/>
            <a:ext cx="5486400" cy="39655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D4C999BE-CC0D-BA40-AC64-6591B8579716}" type="datetime1">
              <a:rPr lang="en-US" smtClean="0"/>
              <a:t>10/16/12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7" name="Slide Number Placeholder 5"/>
          <p:cNvSpPr>
            <a:spLocks noGrp="1"/>
          </p:cNvSpPr>
          <p:nvPr>
            <p:ph type="sldNum" sz="quarter" idx="12"/>
          </p:nvPr>
        </p:nvSpPr>
        <p:spPr/>
        <p:txBody>
          <a:bodyPr/>
          <a:lstStyle>
            <a:lvl1pPr>
              <a:defRPr/>
            </a:lvl1pPr>
          </a:lstStyle>
          <a:p>
            <a:fld id="{05C78931-4823-DD4F-8A70-63C081F743DA}"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741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4" Type="http://schemas.openxmlformats.org/officeDocument/2006/relationships/slideLayout" Target="../slideLayouts/slideLayout4.xml"/><Relationship Id="rId10" Type="http://schemas.openxmlformats.org/officeDocument/2006/relationships/slideLayout" Target="../slideLayouts/slideLayout10.xml"/><Relationship Id="rId5" Type="http://schemas.openxmlformats.org/officeDocument/2006/relationships/slideLayout" Target="../slideLayouts/slideLayout5.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76400"/>
            <a:ext cx="8229600" cy="444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Frutiger 55 Roman" charset="0"/>
              </a:defRPr>
            </a:lvl1pPr>
          </a:lstStyle>
          <a:p>
            <a:fld id="{7BC5C81F-24D6-B24D-AABC-683A945C8813}" type="datetime1">
              <a:rPr lang="en-US" smtClean="0"/>
              <a:t>10/16/12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Frutiger 55 Roman"/>
                <a:ea typeface="ＭＳ Ｐゴシック" charset="-128"/>
                <a:cs typeface="ＭＳ Ｐゴシック" charset="-128"/>
              </a:defRPr>
            </a:lvl1pPr>
          </a:lstStyle>
          <a:p>
            <a:pPr>
              <a:defRPr/>
            </a:pPr>
            <a:r>
              <a:rPr lang="en-US" smtClean="0"/>
              <a:t>Bill Howe, UW eScience Institute</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Frutiger 55 Roman" charset="0"/>
              </a:defRPr>
            </a:lvl1pPr>
          </a:lstStyle>
          <a:p>
            <a:fld id="{BE813726-3EE7-B74D-9376-57C8D899FEF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hf hdr="0"/>
  <p:txStyles>
    <p:titleStyle>
      <a:lvl1pPr algn="ctr" defTabSz="457200"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Frutiger 55 Roman"/>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Frutiger 55 Roman"/>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Frutiger 55 Roman"/>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4"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4"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4"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3"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7.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jpeg"/><Relationship Id="rId6" Type="http://schemas.openxmlformats.org/officeDocument/2006/relationships/image" Target="../media/image8.jpeg"/></Relationships>
</file>

<file path=ppt/slides/_rels/slide30.xml.rels><?xml version="1.0" encoding="UTF-8" standalone="yes"?>
<Relationships xmlns="http://schemas.openxmlformats.org/package/2006/relationships"><Relationship Id="rId6" Type="http://schemas.openxmlformats.org/officeDocument/2006/relationships/image" Target="../media/image37.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35.jpeg"/><Relationship Id="rId5" Type="http://schemas.openxmlformats.org/officeDocument/2006/relationships/image" Target="../media/image36.png"/></Relationships>
</file>

<file path=ppt/slides/_rels/slide31.xml.rels><?xml version="1.0" encoding="UTF-8" standalone="yes"?>
<Relationships xmlns="http://schemas.openxmlformats.org/package/2006/relationships"><Relationship Id="rId4" Type="http://schemas.openxmlformats.org/officeDocument/2006/relationships/image" Target="../media/image35.jpeg"/><Relationship Id="rId5" Type="http://schemas.openxmlformats.org/officeDocument/2006/relationships/image" Target="../media/image11.png"/><Relationship Id="rId7" Type="http://schemas.openxmlformats.org/officeDocument/2006/relationships/image" Target="../media/image39.png"/><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8.png"/><Relationship Id="rId6"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3"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3"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4"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2.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ubtitle 2"/>
          <p:cNvSpPr>
            <a:spLocks noGrp="1"/>
          </p:cNvSpPr>
          <p:nvPr>
            <p:ph type="subTitle" idx="1"/>
          </p:nvPr>
        </p:nvSpPr>
        <p:spPr>
          <a:xfrm>
            <a:off x="3668963" y="4114800"/>
            <a:ext cx="2819400" cy="1752600"/>
          </a:xfrm>
        </p:spPr>
        <p:txBody>
          <a:bodyPr/>
          <a:lstStyle/>
          <a:p>
            <a:pPr eaLnBrk="1" hangingPunct="1"/>
            <a:r>
              <a:rPr lang="en-US" sz="1800" dirty="0" smtClean="0">
                <a:latin typeface="Frutiger 55 Roman" charset="0"/>
                <a:ea typeface="ＭＳ Ｐゴシック" charset="0"/>
                <a:cs typeface="Arial" charset="0"/>
              </a:rPr>
              <a:t>Bill Howe</a:t>
            </a:r>
            <a:r>
              <a:rPr lang="en-US" sz="1800" smtClean="0">
                <a:latin typeface="Frutiger 55 Roman" charset="0"/>
                <a:ea typeface="ＭＳ Ｐゴシック" charset="0"/>
                <a:cs typeface="Arial" charset="0"/>
              </a:rPr>
              <a:t>, PhD</a:t>
            </a:r>
          </a:p>
          <a:p>
            <a:pPr eaLnBrk="1" hangingPunct="1"/>
            <a:r>
              <a:rPr lang="en-US" sz="1600">
                <a:latin typeface="Frutiger 55 Roman" charset="0"/>
                <a:ea typeface="ＭＳ Ｐゴシック" charset="0"/>
                <a:cs typeface="Arial" charset="0"/>
              </a:rPr>
              <a:t>Director of Research, Scalable Data Analytics</a:t>
            </a:r>
            <a:endParaRPr lang="en-US" sz="1600" dirty="0" smtClean="0">
              <a:latin typeface="Frutiger 55 Roman" charset="0"/>
              <a:ea typeface="ＭＳ Ｐゴシック" charset="0"/>
              <a:cs typeface="Arial" charset="0"/>
            </a:endParaRPr>
          </a:p>
          <a:p>
            <a:pPr eaLnBrk="1" hangingPunct="1"/>
            <a:r>
              <a:rPr lang="en-US" sz="1600" dirty="0" smtClean="0">
                <a:latin typeface="Frutiger 55 Roman" charset="0"/>
                <a:ea typeface="ＭＳ Ｐゴシック" charset="0"/>
                <a:cs typeface="Arial" charset="0"/>
              </a:rPr>
              <a:t>University of Washington eScience Institute </a:t>
            </a:r>
            <a:endParaRPr lang="en-US" sz="1600" dirty="0">
              <a:latin typeface="Frutiger 55 Roman" charset="0"/>
              <a:ea typeface="ＭＳ Ｐゴシック" charset="0"/>
              <a:cs typeface="Arial" charset="0"/>
            </a:endParaRPr>
          </a:p>
        </p:txBody>
      </p:sp>
      <p:sp>
        <p:nvSpPr>
          <p:cNvPr id="13315" name="Title 3"/>
          <p:cNvSpPr>
            <a:spLocks noGrp="1"/>
          </p:cNvSpPr>
          <p:nvPr>
            <p:ph type="ctrTitle"/>
          </p:nvPr>
        </p:nvSpPr>
        <p:spPr>
          <a:xfrm>
            <a:off x="685800" y="2286000"/>
            <a:ext cx="8195962" cy="1470025"/>
          </a:xfrm>
        </p:spPr>
        <p:txBody>
          <a:bodyPr/>
          <a:lstStyle/>
          <a:p>
            <a:r>
              <a:rPr lang="en-US" sz="4000" dirty="0">
                <a:latin typeface="Frutiger 55 Roman" charset="0"/>
                <a:ea typeface="ＭＳ Ｐゴシック" charset="0"/>
                <a:cs typeface="ＭＳ Ｐゴシック" charset="0"/>
              </a:rPr>
              <a:t>Overview: Introduction to Data Science</a:t>
            </a:r>
          </a:p>
        </p:txBody>
      </p:sp>
      <p:sp>
        <p:nvSpPr>
          <p:cNvPr id="2" name="Date Placeholder 1"/>
          <p:cNvSpPr>
            <a:spLocks noGrp="1"/>
          </p:cNvSpPr>
          <p:nvPr>
            <p:ph type="dt" sz="half" idx="10"/>
          </p:nvPr>
        </p:nvSpPr>
        <p:spPr/>
        <p:txBody>
          <a:bodyPr/>
          <a:lstStyle/>
          <a:p>
            <a:fld id="{608AF7C1-51AA-C340-BDB5-84CB8580F8E0}" type="datetime1">
              <a:rPr lang="en-US" smtClean="0"/>
              <a:t>10/16/12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692883AC-E72C-294B-86D2-A63D5043FD85}" type="slidenum">
              <a:rPr lang="en-US" smtClean="0"/>
              <a:pPr/>
              <a:t>1</a:t>
            </a:fld>
            <a:endParaRPr lang="en-US"/>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Mike Driscoll’s three sexy skills of data geeks</a:t>
            </a:r>
          </a:p>
        </p:txBody>
      </p:sp>
      <p:sp>
        <p:nvSpPr>
          <p:cNvPr id="3" name="Content Placeholder 2"/>
          <p:cNvSpPr>
            <a:spLocks noGrp="1"/>
          </p:cNvSpPr>
          <p:nvPr>
            <p:ph idx="1"/>
          </p:nvPr>
        </p:nvSpPr>
        <p:spPr/>
        <p:txBody>
          <a:bodyPr/>
          <a:lstStyle/>
          <a:p>
            <a:r>
              <a:rPr lang="en-US"/>
              <a:t>Statistics - traditional analysis</a:t>
            </a:r>
          </a:p>
          <a:p>
            <a:r>
              <a:rPr lang="en-US"/>
              <a:t>Data Munging - parsing, scraping, and formatting data</a:t>
            </a:r>
          </a:p>
          <a:p>
            <a:r>
              <a:rPr lang="en-US"/>
              <a:t>Visualization - graphs, tools, etc.</a:t>
            </a:r>
          </a:p>
        </p:txBody>
      </p:sp>
      <p:sp>
        <p:nvSpPr>
          <p:cNvPr id="4" name="Date Placeholder 3"/>
          <p:cNvSpPr>
            <a:spLocks noGrp="1"/>
          </p:cNvSpPr>
          <p:nvPr>
            <p:ph type="dt" sz="half" idx="10"/>
          </p:nvPr>
        </p:nvSpPr>
        <p:spPr/>
        <p:txBody>
          <a:bodyPr/>
          <a:lstStyle/>
          <a:p>
            <a:fld id="{7B55FEDD-6FD9-7942-8E57-CDDA6D5C3512}" type="datetime1">
              <a:rPr lang="en-US" smtClean="0"/>
              <a:t>10/16/12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10</a:t>
            </a:fld>
            <a:endParaRPr lang="en-US"/>
          </a:p>
        </p:txBody>
      </p:sp>
    </p:spTree>
    <p:extLst>
      <p:ext uri="{BB962C8B-B14F-4D97-AF65-F5344CB8AC3E}">
        <p14:creationId xmlns:p14="http://schemas.microsoft.com/office/powerpoint/2010/main" val="84981534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10/16/12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11</a:t>
            </a:fld>
            <a:endParaRPr lang="en-US"/>
          </a:p>
        </p:txBody>
      </p:sp>
      <p:sp>
        <p:nvSpPr>
          <p:cNvPr id="7" name="Rectangle 6"/>
          <p:cNvSpPr/>
          <p:nvPr/>
        </p:nvSpPr>
        <p:spPr>
          <a:xfrm>
            <a:off x="685800" y="1464547"/>
            <a:ext cx="7848600" cy="1631216"/>
          </a:xfrm>
          <a:prstGeom prst="rect">
            <a:avLst/>
          </a:prstGeom>
        </p:spPr>
        <p:txBody>
          <a:bodyPr wrap="square">
            <a:spAutoFit/>
          </a:bodyPr>
          <a:lstStyle/>
          <a:p>
            <a:r>
              <a:rPr lang="en-US" sz="2000"/>
              <a:t>“A data scientist is someone who can obtain, scrub, explore, model and interpret data, blending hacking, statistics and machine learning. Data scientists not only are adept at working with data, but appreciate data itself as a first-class product.”</a:t>
            </a:r>
          </a:p>
          <a:p>
            <a:endParaRPr lang="en-US" sz="2000"/>
          </a:p>
        </p:txBody>
      </p:sp>
      <p:sp>
        <p:nvSpPr>
          <p:cNvPr id="8" name="Rectangle 7"/>
          <p:cNvSpPr/>
          <p:nvPr/>
        </p:nvSpPr>
        <p:spPr>
          <a:xfrm>
            <a:off x="3505200" y="2911097"/>
            <a:ext cx="4058661" cy="369332"/>
          </a:xfrm>
          <a:prstGeom prst="rect">
            <a:avLst/>
          </a:prstGeom>
        </p:spPr>
        <p:txBody>
          <a:bodyPr wrap="none">
            <a:spAutoFit/>
          </a:bodyPr>
          <a:lstStyle/>
          <a:p>
            <a:r>
              <a:rPr lang="en-US"/>
              <a:t>-- Hilary Mason, chief scientist at bit.ly</a:t>
            </a:r>
          </a:p>
        </p:txBody>
      </p:sp>
      <p:sp>
        <p:nvSpPr>
          <p:cNvPr id="9" name="TextBox 8"/>
          <p:cNvSpPr txBox="1"/>
          <p:nvPr/>
        </p:nvSpPr>
        <p:spPr>
          <a:xfrm>
            <a:off x="914400" y="4114800"/>
            <a:ext cx="2971800" cy="1200328"/>
          </a:xfrm>
          <a:prstGeom prst="rect">
            <a:avLst/>
          </a:prstGeom>
          <a:noFill/>
        </p:spPr>
        <p:txBody>
          <a:bodyPr wrap="square" rtlCol="0">
            <a:spAutoFit/>
          </a:bodyPr>
          <a:lstStyle/>
          <a:p>
            <a:r>
              <a:rPr lang="en-US" sz="2400"/>
              <a:t>“data wrangling”</a:t>
            </a:r>
          </a:p>
          <a:p>
            <a:r>
              <a:rPr lang="en-US" sz="2400"/>
              <a:t>“data jujitsu”</a:t>
            </a:r>
          </a:p>
          <a:p>
            <a:r>
              <a:rPr lang="en-US" sz="2400"/>
              <a:t>“data munging”</a:t>
            </a:r>
          </a:p>
        </p:txBody>
      </p:sp>
    </p:spTree>
    <p:extLst>
      <p:ext uri="{BB962C8B-B14F-4D97-AF65-F5344CB8AC3E}">
        <p14:creationId xmlns:p14="http://schemas.microsoft.com/office/powerpoint/2010/main" val="62838332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Where does big data come from?</a:t>
            </a:r>
          </a:p>
        </p:txBody>
      </p:sp>
      <p:sp>
        <p:nvSpPr>
          <p:cNvPr id="3" name="Content Placeholder 2"/>
          <p:cNvSpPr>
            <a:spLocks noGrp="1"/>
          </p:cNvSpPr>
          <p:nvPr>
            <p:ph idx="1"/>
          </p:nvPr>
        </p:nvSpPr>
        <p:spPr/>
        <p:txBody>
          <a:bodyPr/>
          <a:lstStyle/>
          <a:p>
            <a:r>
              <a:rPr lang="en-US"/>
              <a:t>“data exhaust” from customers</a:t>
            </a:r>
          </a:p>
          <a:p>
            <a:r>
              <a:rPr lang="en-US"/>
              <a:t>new and pervasive sensors</a:t>
            </a:r>
          </a:p>
          <a:p>
            <a:endParaRPr lang="en-US"/>
          </a:p>
        </p:txBody>
      </p:sp>
      <p:sp>
        <p:nvSpPr>
          <p:cNvPr id="4" name="Date Placeholder 3"/>
          <p:cNvSpPr>
            <a:spLocks noGrp="1"/>
          </p:cNvSpPr>
          <p:nvPr>
            <p:ph type="dt" sz="half" idx="10"/>
          </p:nvPr>
        </p:nvSpPr>
        <p:spPr/>
        <p:txBody>
          <a:bodyPr/>
          <a:lstStyle/>
          <a:p>
            <a:fld id="{7B55FEDD-6FD9-7942-8E57-CDDA6D5C3512}" type="datetime1">
              <a:rPr lang="en-US" smtClean="0"/>
              <a:t>10/16/12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12</a:t>
            </a:fld>
            <a:endParaRPr lang="en-US"/>
          </a:p>
        </p:txBody>
      </p:sp>
    </p:spTree>
    <p:extLst>
      <p:ext uri="{BB962C8B-B14F-4D97-AF65-F5344CB8AC3E}">
        <p14:creationId xmlns:p14="http://schemas.microsoft.com/office/powerpoint/2010/main" val="331433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85800" y="609600"/>
            <a:ext cx="7854950" cy="914400"/>
          </a:xfrm>
        </p:spPr>
        <p:txBody>
          <a:bodyPr>
            <a:noAutofit/>
          </a:bodyPr>
          <a:lstStyle/>
          <a:p>
            <a:pPr algn="l"/>
            <a:r>
              <a:rPr lang="en-US" sz="2400" dirty="0" smtClean="0">
                <a:latin typeface="Frutiger 55 Roman" charset="0"/>
                <a:ea typeface="ＭＳ Ｐゴシック" charset="0"/>
                <a:cs typeface="ＭＳ Ｐゴシック" charset="0"/>
              </a:rPr>
              <a:t>A “Needs Hierarchy” of Science Data Management</a:t>
            </a:r>
            <a:endParaRPr lang="en-US" sz="2400" dirty="0">
              <a:latin typeface="Frutiger 55 Roman" charset="0"/>
              <a:ea typeface="ＭＳ Ｐゴシック" charset="0"/>
              <a:cs typeface="ＭＳ Ｐゴシック" charset="0"/>
            </a:endParaRPr>
          </a:p>
        </p:txBody>
      </p:sp>
      <p:pic>
        <p:nvPicPr>
          <p:cNvPr id="4" name="Picture 3" descr="450px-Maslow's_Hierarchy_of_Nee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219200"/>
            <a:ext cx="7239000" cy="5437292"/>
          </a:xfrm>
          <a:prstGeom prst="rect">
            <a:avLst/>
          </a:prstGeom>
        </p:spPr>
      </p:pic>
      <p:sp>
        <p:nvSpPr>
          <p:cNvPr id="5" name="TextBox 4"/>
          <p:cNvSpPr txBox="1"/>
          <p:nvPr/>
        </p:nvSpPr>
        <p:spPr>
          <a:xfrm>
            <a:off x="1630944" y="5803666"/>
            <a:ext cx="1534531" cy="461665"/>
          </a:xfrm>
          <a:prstGeom prst="rect">
            <a:avLst/>
          </a:prstGeom>
          <a:solidFill>
            <a:schemeClr val="bg1"/>
          </a:solidFill>
        </p:spPr>
        <p:txBody>
          <a:bodyPr wrap="square" rtlCol="0">
            <a:spAutoFit/>
          </a:bodyPr>
          <a:lstStyle/>
          <a:p>
            <a:r>
              <a:rPr lang="en-US" sz="2400" dirty="0" smtClean="0"/>
              <a:t>storage</a:t>
            </a:r>
            <a:endParaRPr lang="en-US" sz="2400" dirty="0"/>
          </a:p>
        </p:txBody>
      </p:sp>
      <p:sp>
        <p:nvSpPr>
          <p:cNvPr id="8" name="TextBox 7"/>
          <p:cNvSpPr txBox="1"/>
          <p:nvPr/>
        </p:nvSpPr>
        <p:spPr>
          <a:xfrm>
            <a:off x="1630945" y="5142028"/>
            <a:ext cx="1828799" cy="461665"/>
          </a:xfrm>
          <a:prstGeom prst="rect">
            <a:avLst/>
          </a:prstGeom>
          <a:solidFill>
            <a:schemeClr val="bg1"/>
          </a:solidFill>
        </p:spPr>
        <p:txBody>
          <a:bodyPr wrap="square" rtlCol="0">
            <a:spAutoFit/>
          </a:bodyPr>
          <a:lstStyle/>
          <a:p>
            <a:r>
              <a:rPr lang="en-US" sz="2400" dirty="0" smtClean="0"/>
              <a:t>sharing</a:t>
            </a:r>
            <a:endParaRPr lang="en-US" sz="2400" dirty="0"/>
          </a:p>
        </p:txBody>
      </p:sp>
      <p:sp>
        <p:nvSpPr>
          <p:cNvPr id="16" name="Date Placeholder 15"/>
          <p:cNvSpPr>
            <a:spLocks noGrp="1"/>
          </p:cNvSpPr>
          <p:nvPr>
            <p:ph type="dt" sz="half" idx="10"/>
          </p:nvPr>
        </p:nvSpPr>
        <p:spPr/>
        <p:txBody>
          <a:bodyPr/>
          <a:lstStyle/>
          <a:p>
            <a:fld id="{F3616C9F-CB23-6742-8FC3-9B54CBBBF949}" type="datetime1">
              <a:rPr lang="en-US" smtClean="0"/>
              <a:t>10/16/12</a:t>
            </a:fld>
            <a:endParaRPr lang="en-US"/>
          </a:p>
        </p:txBody>
      </p:sp>
      <p:sp>
        <p:nvSpPr>
          <p:cNvPr id="20" name="Footer Placeholder 19"/>
          <p:cNvSpPr>
            <a:spLocks noGrp="1"/>
          </p:cNvSpPr>
          <p:nvPr>
            <p:ph type="ftr" sz="quarter" idx="11"/>
          </p:nvPr>
        </p:nvSpPr>
        <p:spPr/>
        <p:txBody>
          <a:bodyPr/>
          <a:lstStyle/>
          <a:p>
            <a:pPr>
              <a:defRPr/>
            </a:pPr>
            <a:r>
              <a:rPr lang="en-US" smtClean="0"/>
              <a:t>Bill Howe, UW</a:t>
            </a:r>
            <a:endParaRPr lang="en-US" dirty="0"/>
          </a:p>
        </p:txBody>
      </p:sp>
      <p:sp>
        <p:nvSpPr>
          <p:cNvPr id="21" name="Slide Number Placeholder 20"/>
          <p:cNvSpPr>
            <a:spLocks noGrp="1"/>
          </p:cNvSpPr>
          <p:nvPr>
            <p:ph type="sldNum" sz="quarter" idx="12"/>
          </p:nvPr>
        </p:nvSpPr>
        <p:spPr/>
        <p:txBody>
          <a:bodyPr/>
          <a:lstStyle/>
          <a:p>
            <a:fld id="{A12D6CCC-2396-634D-8A9D-DFA1A30244AA}" type="slidenum">
              <a:rPr lang="en-US" smtClean="0"/>
              <a:pPr/>
              <a:t>13</a:t>
            </a:fld>
            <a:endParaRPr lang="en-US"/>
          </a:p>
        </p:txBody>
      </p:sp>
      <p:sp>
        <p:nvSpPr>
          <p:cNvPr id="14" name="TextBox 13"/>
          <p:cNvSpPr txBox="1"/>
          <p:nvPr/>
        </p:nvSpPr>
        <p:spPr>
          <a:xfrm>
            <a:off x="1577472" y="3131762"/>
            <a:ext cx="2057401" cy="461665"/>
          </a:xfrm>
          <a:prstGeom prst="rect">
            <a:avLst/>
          </a:prstGeom>
          <a:solidFill>
            <a:schemeClr val="bg1"/>
          </a:solidFill>
        </p:spPr>
        <p:txBody>
          <a:bodyPr wrap="square" rtlCol="0">
            <a:spAutoFit/>
          </a:bodyPr>
          <a:lstStyle/>
          <a:p>
            <a:endParaRPr lang="en-US" sz="2400" dirty="0">
              <a:solidFill>
                <a:srgbClr val="0000FF"/>
              </a:solidFill>
            </a:endParaRPr>
          </a:p>
        </p:txBody>
      </p:sp>
      <p:sp>
        <p:nvSpPr>
          <p:cNvPr id="15" name="TextBox 14"/>
          <p:cNvSpPr txBox="1"/>
          <p:nvPr/>
        </p:nvSpPr>
        <p:spPr>
          <a:xfrm>
            <a:off x="1712493" y="3895550"/>
            <a:ext cx="2057401" cy="461665"/>
          </a:xfrm>
          <a:prstGeom prst="rect">
            <a:avLst/>
          </a:prstGeom>
          <a:solidFill>
            <a:schemeClr val="bg1"/>
          </a:solidFill>
        </p:spPr>
        <p:txBody>
          <a:bodyPr wrap="square" rtlCol="0">
            <a:spAutoFit/>
          </a:bodyPr>
          <a:lstStyle/>
          <a:p>
            <a:endParaRPr lang="en-US" sz="2400" dirty="0">
              <a:solidFill>
                <a:srgbClr val="0000FF"/>
              </a:solidFill>
            </a:endParaRPr>
          </a:p>
        </p:txBody>
      </p:sp>
      <p:sp>
        <p:nvSpPr>
          <p:cNvPr id="17" name="TextBox 16"/>
          <p:cNvSpPr txBox="1"/>
          <p:nvPr/>
        </p:nvSpPr>
        <p:spPr>
          <a:xfrm>
            <a:off x="1676400" y="4536351"/>
            <a:ext cx="2057401" cy="461665"/>
          </a:xfrm>
          <a:prstGeom prst="rect">
            <a:avLst/>
          </a:prstGeom>
          <a:solidFill>
            <a:schemeClr val="bg1"/>
          </a:solidFill>
        </p:spPr>
        <p:txBody>
          <a:bodyPr wrap="square" rtlCol="0">
            <a:spAutoFit/>
          </a:bodyPr>
          <a:lstStyle/>
          <a:p>
            <a:endParaRPr lang="en-US" sz="2400" dirty="0">
              <a:solidFill>
                <a:srgbClr val="0000FF"/>
              </a:solidFill>
            </a:endParaRPr>
          </a:p>
        </p:txBody>
      </p:sp>
      <p:sp>
        <p:nvSpPr>
          <p:cNvPr id="10" name="TextBox 9"/>
          <p:cNvSpPr txBox="1"/>
          <p:nvPr/>
        </p:nvSpPr>
        <p:spPr>
          <a:xfrm>
            <a:off x="1672389" y="4531439"/>
            <a:ext cx="2367548" cy="461665"/>
          </a:xfrm>
          <a:prstGeom prst="rect">
            <a:avLst/>
          </a:prstGeom>
          <a:noFill/>
        </p:spPr>
        <p:txBody>
          <a:bodyPr wrap="square" rtlCol="0">
            <a:spAutoFit/>
          </a:bodyPr>
          <a:lstStyle/>
          <a:p>
            <a:r>
              <a:rPr lang="en-US" sz="2400" dirty="0" smtClean="0">
                <a:solidFill>
                  <a:srgbClr val="FF0000"/>
                </a:solidFill>
              </a:rPr>
              <a:t>full integration</a:t>
            </a:r>
            <a:endParaRPr lang="en-US" sz="2400" dirty="0">
              <a:solidFill>
                <a:srgbClr val="FF0000"/>
              </a:solidFill>
            </a:endParaRPr>
          </a:p>
        </p:txBody>
      </p:sp>
      <p:grpSp>
        <p:nvGrpSpPr>
          <p:cNvPr id="2" name="Group 1"/>
          <p:cNvGrpSpPr/>
          <p:nvPr/>
        </p:nvGrpSpPr>
        <p:grpSpPr>
          <a:xfrm>
            <a:off x="1673725" y="3145955"/>
            <a:ext cx="2311401" cy="1211652"/>
            <a:chOff x="1673725" y="3145955"/>
            <a:chExt cx="2311401" cy="1211652"/>
          </a:xfrm>
        </p:grpSpPr>
        <p:sp>
          <p:nvSpPr>
            <p:cNvPr id="9" name="TextBox 8"/>
            <p:cNvSpPr txBox="1"/>
            <p:nvPr/>
          </p:nvSpPr>
          <p:spPr>
            <a:xfrm>
              <a:off x="1673725" y="3895942"/>
              <a:ext cx="2057401" cy="461665"/>
            </a:xfrm>
            <a:prstGeom prst="rect">
              <a:avLst/>
            </a:prstGeom>
            <a:noFill/>
          </p:spPr>
          <p:txBody>
            <a:bodyPr wrap="square" rtlCol="0">
              <a:spAutoFit/>
            </a:bodyPr>
            <a:lstStyle/>
            <a:p>
              <a:r>
                <a:rPr lang="en-US" sz="2400" dirty="0" smtClean="0">
                  <a:solidFill>
                    <a:srgbClr val="0000FF"/>
                  </a:solidFill>
                </a:rPr>
                <a:t>query</a:t>
              </a:r>
              <a:endParaRPr lang="en-US" sz="2400" dirty="0">
                <a:solidFill>
                  <a:srgbClr val="0000FF"/>
                </a:solidFill>
              </a:endParaRPr>
            </a:p>
          </p:txBody>
        </p:sp>
        <p:sp>
          <p:nvSpPr>
            <p:cNvPr id="12" name="TextBox 11"/>
            <p:cNvSpPr txBox="1"/>
            <p:nvPr/>
          </p:nvSpPr>
          <p:spPr>
            <a:xfrm>
              <a:off x="1699125" y="3145955"/>
              <a:ext cx="2286001" cy="461665"/>
            </a:xfrm>
            <a:prstGeom prst="rect">
              <a:avLst/>
            </a:prstGeom>
            <a:noFill/>
          </p:spPr>
          <p:txBody>
            <a:bodyPr wrap="square" rtlCol="0">
              <a:spAutoFit/>
            </a:bodyPr>
            <a:lstStyle/>
            <a:p>
              <a:r>
                <a:rPr lang="en-US" sz="2400" dirty="0" smtClean="0">
                  <a:solidFill>
                    <a:srgbClr val="0000FF"/>
                  </a:solidFill>
                </a:rPr>
                <a:t>analytics</a:t>
              </a:r>
              <a:endParaRPr lang="en-US" sz="2400" dirty="0">
                <a:solidFill>
                  <a:srgbClr val="0000FF"/>
                </a:solidFill>
              </a:endParaRPr>
            </a:p>
          </p:txBody>
        </p:sp>
      </p:grpSp>
      <p:sp>
        <p:nvSpPr>
          <p:cNvPr id="18" name="Rectangle 17"/>
          <p:cNvSpPr/>
          <p:nvPr/>
        </p:nvSpPr>
        <p:spPr>
          <a:xfrm>
            <a:off x="696295" y="1524000"/>
            <a:ext cx="3723305" cy="923330"/>
          </a:xfrm>
          <a:prstGeom prst="rect">
            <a:avLst/>
          </a:prstGeom>
        </p:spPr>
        <p:txBody>
          <a:bodyPr wrap="square">
            <a:spAutoFit/>
          </a:bodyPr>
          <a:lstStyle/>
          <a:p>
            <a:r>
              <a:rPr lang="en-US" i="1" dirty="0" smtClean="0"/>
              <a:t>“As each need is satisfied, the next higher level in the hierarchy dominates conscious functioning.”</a:t>
            </a:r>
          </a:p>
        </p:txBody>
      </p:sp>
      <p:sp>
        <p:nvSpPr>
          <p:cNvPr id="19" name="Rectangle 18"/>
          <p:cNvSpPr/>
          <p:nvPr/>
        </p:nvSpPr>
        <p:spPr>
          <a:xfrm>
            <a:off x="3110285" y="2447330"/>
            <a:ext cx="1408030" cy="338554"/>
          </a:xfrm>
          <a:prstGeom prst="rect">
            <a:avLst/>
          </a:prstGeom>
        </p:spPr>
        <p:txBody>
          <a:bodyPr wrap="none">
            <a:spAutoFit/>
          </a:bodyPr>
          <a:lstStyle/>
          <a:p>
            <a:r>
              <a:rPr lang="en-US" sz="1600" i="1" dirty="0">
                <a:latin typeface="Frutiger 55 Roman" charset="0"/>
              </a:rPr>
              <a:t>-- Maslow 43</a:t>
            </a:r>
            <a:endParaRPr lang="en-US" sz="2400" i="1"/>
          </a:p>
        </p:txBody>
      </p:sp>
    </p:spTree>
    <p:extLst>
      <p:ext uri="{BB962C8B-B14F-4D97-AF65-F5344CB8AC3E}">
        <p14:creationId xmlns:p14="http://schemas.microsoft.com/office/powerpoint/2010/main" val="37448931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61111E-6 -2.96296E-6 C -0.0467 -0.01365 -0.09375 -0.03611 -0.11111 -0.06435 C -0.12848 -0.09259 -0.12153 -0.14745 -0.10469 -0.1699 C -0.08785 -0.19236 -0.02952 -0.19305 -0.00973 -0.19907 " pathEditMode="relative" rAng="0" ptsTypes="aaaa">
                                      <p:cBhvr>
                                        <p:cTn id="6" dur="2000" fill="hold"/>
                                        <p:tgtEl>
                                          <p:spTgt spid="10"/>
                                        </p:tgtEl>
                                        <p:attrNameLst>
                                          <p:attrName>ppt_x</p:attrName>
                                          <p:attrName>ppt_y</p:attrName>
                                        </p:attrNameLst>
                                      </p:cBhvr>
                                      <p:rCtr x="-6424" y="-9954"/>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61111E-6 -7.40741E-7 C -0.01528 0.00926 -0.09184 0.0419 -0.09219 0.05625 C -0.09254 0.0706 -0.02153 0.07986 -0.00278 0.08611 " pathEditMode="relative" rAng="0" ptsTypes="aaa">
                                      <p:cBhvr>
                                        <p:cTn id="10" dur="2000" fill="hold"/>
                                        <p:tgtEl>
                                          <p:spTgt spid="2"/>
                                        </p:tgtEl>
                                        <p:attrNameLst>
                                          <p:attrName>ppt_x</p:attrName>
                                          <p:attrName>ppt_y</p:attrName>
                                        </p:attrNameLst>
                                      </p:cBhvr>
                                      <p:rCtr x="-4635" y="43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Distinguishing Data Science from...</a:t>
            </a:r>
          </a:p>
        </p:txBody>
      </p:sp>
      <p:sp>
        <p:nvSpPr>
          <p:cNvPr id="3" name="Content Placeholder 2"/>
          <p:cNvSpPr>
            <a:spLocks noGrp="1"/>
          </p:cNvSpPr>
          <p:nvPr>
            <p:ph idx="1"/>
          </p:nvPr>
        </p:nvSpPr>
        <p:spPr/>
        <p:txBody>
          <a:bodyPr/>
          <a:lstStyle/>
          <a:p>
            <a:r>
              <a:rPr lang="en-US"/>
              <a:t>Business Intelligence</a:t>
            </a:r>
          </a:p>
          <a:p>
            <a:r>
              <a:rPr lang="en-US"/>
              <a:t>Statistics</a:t>
            </a:r>
          </a:p>
          <a:p>
            <a:r>
              <a:rPr lang="en-US"/>
              <a:t>Data(base) Management</a:t>
            </a:r>
          </a:p>
          <a:p>
            <a:r>
              <a:rPr lang="en-US"/>
              <a:t>Visualization</a:t>
            </a:r>
          </a:p>
          <a:p>
            <a:r>
              <a:rPr lang="en-US"/>
              <a:t>Machine Learning</a:t>
            </a:r>
          </a:p>
        </p:txBody>
      </p:sp>
      <p:sp>
        <p:nvSpPr>
          <p:cNvPr id="4" name="Date Placeholder 3"/>
          <p:cNvSpPr>
            <a:spLocks noGrp="1"/>
          </p:cNvSpPr>
          <p:nvPr>
            <p:ph type="dt" sz="half" idx="10"/>
          </p:nvPr>
        </p:nvSpPr>
        <p:spPr/>
        <p:txBody>
          <a:bodyPr/>
          <a:lstStyle/>
          <a:p>
            <a:fld id="{7B55FEDD-6FD9-7942-8E57-CDDA6D5C3512}" type="datetime1">
              <a:rPr lang="en-US" smtClean="0"/>
              <a:t>10/16/12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14</a:t>
            </a:fld>
            <a:endParaRPr lang="en-US"/>
          </a:p>
        </p:txBody>
      </p:sp>
    </p:spTree>
    <p:extLst>
      <p:ext uri="{BB962C8B-B14F-4D97-AF65-F5344CB8AC3E}">
        <p14:creationId xmlns:p14="http://schemas.microsoft.com/office/powerpoint/2010/main" val="183062849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7B55FEDD-6FD9-7942-8E57-CDDA6D5C3512}" type="datetime1">
              <a:rPr lang="en-US" smtClean="0"/>
              <a:t>10/16/12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15</a:t>
            </a:fld>
            <a:endParaRPr lang="en-US"/>
          </a:p>
        </p:txBody>
      </p:sp>
      <p:pic>
        <p:nvPicPr>
          <p:cNvPr id="9" name="Picture 8"/>
          <p:cNvPicPr>
            <a:picLocks noChangeAspect="1"/>
          </p:cNvPicPr>
          <p:nvPr/>
        </p:nvPicPr>
        <p:blipFill>
          <a:blip r:embed="rId2"/>
          <a:stretch>
            <a:fillRect/>
          </a:stretch>
        </p:blipFill>
        <p:spPr>
          <a:xfrm>
            <a:off x="0" y="0"/>
            <a:ext cx="9186618" cy="6477000"/>
          </a:xfrm>
          <a:prstGeom prst="rect">
            <a:avLst/>
          </a:prstGeom>
        </p:spPr>
      </p:pic>
    </p:spTree>
    <p:extLst>
      <p:ext uri="{BB962C8B-B14F-4D97-AF65-F5344CB8AC3E}">
        <p14:creationId xmlns:p14="http://schemas.microsoft.com/office/powerpoint/2010/main" val="172321101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295400" y="228600"/>
            <a:ext cx="2590800" cy="533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B55FEDD-6FD9-7942-8E57-CDDA6D5C3512}" type="datetime1">
              <a:rPr lang="en-US" smtClean="0"/>
              <a:t>10/16/12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16</a:t>
            </a:fld>
            <a:endParaRPr lang="en-US"/>
          </a:p>
        </p:txBody>
      </p:sp>
      <p:pic>
        <p:nvPicPr>
          <p:cNvPr id="8" name="Picture 7" descr="Picture 8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5516"/>
            <a:ext cx="9144000" cy="5299084"/>
          </a:xfrm>
          <a:prstGeom prst="rect">
            <a:avLst/>
          </a:prstGeom>
        </p:spPr>
      </p:pic>
      <p:sp>
        <p:nvSpPr>
          <p:cNvPr id="9" name="Rounded Rectangle 8"/>
          <p:cNvSpPr/>
          <p:nvPr/>
        </p:nvSpPr>
        <p:spPr>
          <a:xfrm>
            <a:off x="1649664" y="1953952"/>
            <a:ext cx="838200" cy="457200"/>
          </a:xfrm>
          <a:prstGeom prst="round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73124" y="1098376"/>
            <a:ext cx="1382964" cy="317500"/>
          </a:xfrm>
          <a:prstGeom prst="round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Picture 8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7" y="-33421"/>
            <a:ext cx="1561905" cy="965079"/>
          </a:xfrm>
          <a:prstGeom prst="rect">
            <a:avLst/>
          </a:prstGeom>
        </p:spPr>
      </p:pic>
      <p:pic>
        <p:nvPicPr>
          <p:cNvPr id="14" name="Picture 13" descr="Picture 8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3533136"/>
            <a:ext cx="7391400" cy="1081915"/>
          </a:xfrm>
          <a:prstGeom prst="rect">
            <a:avLst/>
          </a:prstGeom>
          <a:ln w="50800">
            <a:solidFill>
              <a:srgbClr val="0000FF"/>
            </a:solidFill>
          </a:ln>
        </p:spPr>
      </p:pic>
    </p:spTree>
    <p:extLst>
      <p:ext uri="{BB962C8B-B14F-4D97-AF65-F5344CB8AC3E}">
        <p14:creationId xmlns:p14="http://schemas.microsoft.com/office/powerpoint/2010/main" val="303829080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144F366-C044-4B4C-9ED0-43C134576ECA}" type="datetime1">
              <a:rPr lang="en-US" smtClean="0"/>
              <a:t>10/16/12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17</a:t>
            </a:fld>
            <a:endParaRPr lang="en-US"/>
          </a:p>
        </p:txBody>
      </p:sp>
      <p:pic>
        <p:nvPicPr>
          <p:cNvPr id="6" name="Picture 5" descr="Picture 8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0"/>
            <a:ext cx="5110798" cy="6858000"/>
          </a:xfrm>
          <a:prstGeom prst="rect">
            <a:avLst/>
          </a:prstGeom>
        </p:spPr>
      </p:pic>
      <p:sp>
        <p:nvSpPr>
          <p:cNvPr id="8" name="TextBox 7"/>
          <p:cNvSpPr txBox="1"/>
          <p:nvPr/>
        </p:nvSpPr>
        <p:spPr>
          <a:xfrm>
            <a:off x="457200" y="1447800"/>
            <a:ext cx="2133600" cy="923330"/>
          </a:xfrm>
          <a:prstGeom prst="rect">
            <a:avLst/>
          </a:prstGeom>
          <a:noFill/>
        </p:spPr>
        <p:txBody>
          <a:bodyPr wrap="square" rtlCol="0">
            <a:spAutoFit/>
          </a:bodyPr>
          <a:lstStyle/>
          <a:p>
            <a:r>
              <a:rPr lang="en-US"/>
              <a:t>Huge number of relevant courses, new and existing.</a:t>
            </a:r>
          </a:p>
        </p:txBody>
      </p:sp>
    </p:spTree>
    <p:extLst>
      <p:ext uri="{BB962C8B-B14F-4D97-AF65-F5344CB8AC3E}">
        <p14:creationId xmlns:p14="http://schemas.microsoft.com/office/powerpoint/2010/main" val="264816550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144F366-C044-4B4C-9ED0-43C134576ECA}" type="datetime1">
              <a:rPr lang="en-US" smtClean="0"/>
              <a:t>10/16/12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18</a:t>
            </a:fld>
            <a:endParaRPr lang="en-US"/>
          </a:p>
        </p:txBody>
      </p:sp>
      <p:sp>
        <p:nvSpPr>
          <p:cNvPr id="6" name="TextBox 5"/>
          <p:cNvSpPr txBox="1"/>
          <p:nvPr/>
        </p:nvSpPr>
        <p:spPr>
          <a:xfrm>
            <a:off x="1143000" y="1676400"/>
            <a:ext cx="7010400" cy="1384995"/>
          </a:xfrm>
          <a:prstGeom prst="rect">
            <a:avLst/>
          </a:prstGeom>
          <a:noFill/>
        </p:spPr>
        <p:txBody>
          <a:bodyPr wrap="square" rtlCol="0">
            <a:spAutoFit/>
          </a:bodyPr>
          <a:lstStyle/>
          <a:p>
            <a:r>
              <a:rPr lang="en-US" sz="2800" i="1"/>
              <a:t>“I worry that the Data Scientist role is like the mythical “webmaster” of the 90s: master of all trades.”</a:t>
            </a:r>
          </a:p>
        </p:txBody>
      </p:sp>
      <p:sp>
        <p:nvSpPr>
          <p:cNvPr id="7" name="TextBox 6"/>
          <p:cNvSpPr txBox="1"/>
          <p:nvPr/>
        </p:nvSpPr>
        <p:spPr>
          <a:xfrm>
            <a:off x="3962400" y="3429000"/>
            <a:ext cx="5029200" cy="461665"/>
          </a:xfrm>
          <a:prstGeom prst="rect">
            <a:avLst/>
          </a:prstGeom>
          <a:noFill/>
        </p:spPr>
        <p:txBody>
          <a:bodyPr wrap="square" rtlCol="0">
            <a:spAutoFit/>
          </a:bodyPr>
          <a:lstStyle/>
          <a:p>
            <a:r>
              <a:rPr lang="en-US" sz="2400"/>
              <a:t>-- Aaron Kimball, CTO Wibidata</a:t>
            </a:r>
          </a:p>
        </p:txBody>
      </p:sp>
    </p:spTree>
    <p:extLst>
      <p:ext uri="{BB962C8B-B14F-4D97-AF65-F5344CB8AC3E}">
        <p14:creationId xmlns:p14="http://schemas.microsoft.com/office/powerpoint/2010/main" val="234620873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33400" y="2362200"/>
            <a:ext cx="8229600" cy="838200"/>
          </a:xfrm>
        </p:spPr>
        <p:txBody>
          <a:bodyPr/>
          <a:lstStyle/>
          <a:p>
            <a:r>
              <a:rPr lang="en-US" sz="4000"/>
              <a:t>tools                       abstractions</a:t>
            </a:r>
          </a:p>
        </p:txBody>
      </p:sp>
      <p:sp>
        <p:nvSpPr>
          <p:cNvPr id="4" name="Date Placeholder 3"/>
          <p:cNvSpPr>
            <a:spLocks noGrp="1"/>
          </p:cNvSpPr>
          <p:nvPr>
            <p:ph type="dt" sz="half" idx="10"/>
          </p:nvPr>
        </p:nvSpPr>
        <p:spPr/>
        <p:txBody>
          <a:bodyPr/>
          <a:lstStyle/>
          <a:p>
            <a:fld id="{7B55FEDD-6FD9-7942-8E57-CDDA6D5C3512}" type="datetime1">
              <a:rPr lang="en-US" smtClean="0"/>
              <a:t>10/16/12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19</a:t>
            </a:fld>
            <a:endParaRPr lang="en-US"/>
          </a:p>
        </p:txBody>
      </p:sp>
      <p:sp>
        <p:nvSpPr>
          <p:cNvPr id="7" name="TextBox 6"/>
          <p:cNvSpPr txBox="1"/>
          <p:nvPr/>
        </p:nvSpPr>
        <p:spPr>
          <a:xfrm>
            <a:off x="609600" y="914400"/>
            <a:ext cx="7391400" cy="646331"/>
          </a:xfrm>
          <a:prstGeom prst="rect">
            <a:avLst/>
          </a:prstGeom>
          <a:noFill/>
        </p:spPr>
        <p:txBody>
          <a:bodyPr wrap="square" rtlCol="0">
            <a:spAutoFit/>
          </a:bodyPr>
          <a:lstStyle/>
          <a:p>
            <a:r>
              <a:rPr lang="en-US" sz="3600"/>
              <a:t>Breadth</a:t>
            </a:r>
            <a:endParaRPr lang="en-US" sz="2800"/>
          </a:p>
        </p:txBody>
      </p:sp>
      <p:cxnSp>
        <p:nvCxnSpPr>
          <p:cNvPr id="9" name="Straight Arrow Connector 8"/>
          <p:cNvCxnSpPr/>
          <p:nvPr/>
        </p:nvCxnSpPr>
        <p:spPr>
          <a:xfrm>
            <a:off x="838200" y="3200400"/>
            <a:ext cx="7543800" cy="0"/>
          </a:xfrm>
          <a:prstGeom prst="straightConnector1">
            <a:avLst/>
          </a:prstGeom>
          <a:ln>
            <a:solidFill>
              <a:schemeClr val="accent4"/>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066800" y="3810000"/>
            <a:ext cx="2743200" cy="2308324"/>
          </a:xfrm>
          <a:prstGeom prst="rect">
            <a:avLst/>
          </a:prstGeom>
          <a:noFill/>
        </p:spPr>
        <p:txBody>
          <a:bodyPr wrap="square" rtlCol="0">
            <a:spAutoFit/>
          </a:bodyPr>
          <a:lstStyle/>
          <a:p>
            <a:r>
              <a:rPr lang="en-US"/>
              <a:t>Hadoop</a:t>
            </a:r>
          </a:p>
          <a:p>
            <a:endParaRPr lang="en-US"/>
          </a:p>
          <a:p>
            <a:r>
              <a:rPr lang="en-US"/>
              <a:t>PostgreSQL</a:t>
            </a:r>
          </a:p>
          <a:p>
            <a:endParaRPr lang="en-US"/>
          </a:p>
          <a:p>
            <a:r>
              <a:rPr lang="en-US"/>
              <a:t>glm(…) in R</a:t>
            </a:r>
          </a:p>
          <a:p>
            <a:endParaRPr lang="en-US"/>
          </a:p>
          <a:p>
            <a:r>
              <a:rPr lang="en-US"/>
              <a:t>Tableau</a:t>
            </a:r>
          </a:p>
          <a:p>
            <a:endParaRPr lang="en-US"/>
          </a:p>
        </p:txBody>
      </p:sp>
      <p:sp>
        <p:nvSpPr>
          <p:cNvPr id="12" name="TextBox 11"/>
          <p:cNvSpPr txBox="1"/>
          <p:nvPr/>
        </p:nvSpPr>
        <p:spPr>
          <a:xfrm>
            <a:off x="6031832" y="3810000"/>
            <a:ext cx="2350168" cy="2031325"/>
          </a:xfrm>
          <a:prstGeom prst="rect">
            <a:avLst/>
          </a:prstGeom>
          <a:noFill/>
        </p:spPr>
        <p:txBody>
          <a:bodyPr wrap="square" rtlCol="0">
            <a:spAutoFit/>
          </a:bodyPr>
          <a:lstStyle/>
          <a:p>
            <a:r>
              <a:rPr lang="en-US"/>
              <a:t>MapReduce</a:t>
            </a:r>
          </a:p>
          <a:p>
            <a:endParaRPr lang="en-US"/>
          </a:p>
          <a:p>
            <a:r>
              <a:rPr lang="en-US"/>
              <a:t>Relational Algebra</a:t>
            </a:r>
          </a:p>
          <a:p>
            <a:endParaRPr lang="en-US"/>
          </a:p>
          <a:p>
            <a:r>
              <a:rPr lang="en-US"/>
              <a:t>Logistic Regression</a:t>
            </a:r>
          </a:p>
          <a:p>
            <a:endParaRPr lang="en-US"/>
          </a:p>
          <a:p>
            <a:r>
              <a:rPr lang="en-US"/>
              <a:t>InfoVis</a:t>
            </a:r>
          </a:p>
        </p:txBody>
      </p:sp>
    </p:spTree>
    <p:extLst>
      <p:ext uri="{BB962C8B-B14F-4D97-AF65-F5344CB8AC3E}">
        <p14:creationId xmlns:p14="http://schemas.microsoft.com/office/powerpoint/2010/main" val="26512993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3/12/09</a:t>
            </a:r>
          </a:p>
        </p:txBody>
      </p:sp>
      <p:sp>
        <p:nvSpPr>
          <p:cNvPr id="5" name="Footer Placeholder 4"/>
          <p:cNvSpPr>
            <a:spLocks noGrp="1"/>
          </p:cNvSpPr>
          <p:nvPr>
            <p:ph type="ftr" sz="quarter" idx="11"/>
          </p:nvPr>
        </p:nvSpPr>
        <p:spPr/>
        <p:txBody>
          <a:bodyPr/>
          <a:lstStyle/>
          <a:p>
            <a:pPr>
              <a:defRPr/>
            </a:pPr>
            <a:r>
              <a:rPr lang="en-US"/>
              <a:t>Bill Howe, eScience Institute</a:t>
            </a:r>
          </a:p>
        </p:txBody>
      </p:sp>
      <p:sp>
        <p:nvSpPr>
          <p:cNvPr id="6" name="Slide Number Placeholder 5"/>
          <p:cNvSpPr>
            <a:spLocks noGrp="1"/>
          </p:cNvSpPr>
          <p:nvPr>
            <p:ph type="sldNum" sz="quarter" idx="12"/>
          </p:nvPr>
        </p:nvSpPr>
        <p:spPr/>
        <p:txBody>
          <a:bodyPr/>
          <a:lstStyle/>
          <a:p>
            <a:pPr>
              <a:defRPr/>
            </a:pPr>
            <a:fld id="{314C7DB9-3AE1-894D-A975-CFB89DD73C55}" type="slidenum">
              <a:rPr lang="en-US"/>
              <a:pPr>
                <a:defRPr/>
              </a:pPr>
              <a:t>2</a:t>
            </a:fld>
            <a:endParaRPr lang="en-US"/>
          </a:p>
        </p:txBody>
      </p:sp>
      <p:sp>
        <p:nvSpPr>
          <p:cNvPr id="46082" name="Rectangle 2"/>
          <p:cNvSpPr>
            <a:spLocks noGrp="1" noChangeArrowheads="1"/>
          </p:cNvSpPr>
          <p:nvPr>
            <p:ph type="title"/>
          </p:nvPr>
        </p:nvSpPr>
        <p:spPr/>
        <p:txBody>
          <a:bodyPr/>
          <a:lstStyle/>
          <a:p>
            <a:pPr eaLnBrk="1" hangingPunct="1">
              <a:defRPr/>
            </a:pPr>
            <a:r>
              <a:rPr lang="en-US" smtClean="0">
                <a:cs typeface="+mj-cs"/>
              </a:rPr>
              <a:t>My Background</a:t>
            </a:r>
          </a:p>
        </p:txBody>
      </p:sp>
      <p:sp>
        <p:nvSpPr>
          <p:cNvPr id="46083" name="Rectangle 3"/>
          <p:cNvSpPr>
            <a:spLocks noGrp="1" noChangeArrowheads="1"/>
          </p:cNvSpPr>
          <p:nvPr>
            <p:ph type="body" idx="1"/>
          </p:nvPr>
        </p:nvSpPr>
        <p:spPr/>
        <p:txBody>
          <a:bodyPr/>
          <a:lstStyle/>
          <a:p>
            <a:pPr eaLnBrk="1" hangingPunct="1">
              <a:lnSpc>
                <a:spcPct val="90000"/>
              </a:lnSpc>
              <a:defRPr/>
            </a:pPr>
            <a:r>
              <a:rPr lang="en-US" sz="2000" dirty="0" smtClean="0">
                <a:cs typeface="+mn-cs"/>
              </a:rPr>
              <a:t>BS Industrial and Systems Engineering, GA Tech 	99</a:t>
            </a:r>
          </a:p>
          <a:p>
            <a:pPr eaLnBrk="1" hangingPunct="1">
              <a:lnSpc>
                <a:spcPct val="90000"/>
              </a:lnSpc>
              <a:defRPr/>
            </a:pPr>
            <a:r>
              <a:rPr lang="en-US" sz="2000" dirty="0" smtClean="0">
                <a:cs typeface="+mn-cs"/>
              </a:rPr>
              <a:t>Consulting 						99-01</a:t>
            </a:r>
          </a:p>
          <a:p>
            <a:pPr marL="742950" lvl="2" indent="-342900" eaLnBrk="1" hangingPunct="1">
              <a:lnSpc>
                <a:spcPct val="90000"/>
              </a:lnSpc>
              <a:buSzPct val="60000"/>
              <a:defRPr/>
            </a:pPr>
            <a:r>
              <a:rPr lang="en-US" sz="1800" dirty="0" smtClean="0"/>
              <a:t>Deloitte; Independent (Microsoft, Siebel, Schlumberger, Verizon)</a:t>
            </a:r>
          </a:p>
          <a:p>
            <a:pPr eaLnBrk="1" hangingPunct="1">
              <a:lnSpc>
                <a:spcPct val="90000"/>
              </a:lnSpc>
              <a:defRPr/>
            </a:pPr>
            <a:r>
              <a:rPr lang="en-US" sz="2000" dirty="0" err="1" smtClean="0">
                <a:cs typeface="+mn-cs"/>
              </a:rPr>
              <a:t>Phd</a:t>
            </a:r>
            <a:r>
              <a:rPr lang="en-US" sz="2000" dirty="0" smtClean="0">
                <a:cs typeface="+mn-cs"/>
              </a:rPr>
              <a:t>, Computer Science, Portland State University	01-07</a:t>
            </a:r>
          </a:p>
          <a:p>
            <a:pPr lvl="1" eaLnBrk="1" hangingPunct="1">
              <a:lnSpc>
                <a:spcPct val="90000"/>
              </a:lnSpc>
              <a:defRPr/>
            </a:pPr>
            <a:r>
              <a:rPr lang="en-US" sz="1800" dirty="0" smtClean="0"/>
              <a:t>Dissertation: </a:t>
            </a:r>
            <a:r>
              <a:rPr lang="ja-JP" altLang="en-US" sz="1800" dirty="0" smtClean="0"/>
              <a:t>“</a:t>
            </a:r>
            <a:r>
              <a:rPr lang="en-US" sz="1800" dirty="0" err="1" smtClean="0"/>
              <a:t>GridFields</a:t>
            </a:r>
            <a:r>
              <a:rPr lang="en-US" sz="1800" dirty="0" smtClean="0"/>
              <a:t>: Model-Driven Data </a:t>
            </a:r>
          </a:p>
          <a:p>
            <a:pPr marL="457200" lvl="1" indent="0" eaLnBrk="1" hangingPunct="1">
              <a:lnSpc>
                <a:spcPct val="90000"/>
              </a:lnSpc>
              <a:buFont typeface="Wingdings" charset="0"/>
              <a:buNone/>
              <a:defRPr/>
            </a:pPr>
            <a:r>
              <a:rPr lang="en-US" sz="1800" dirty="0" smtClean="0"/>
              <a:t>	Manipulation in the Physical Sciences</a:t>
            </a:r>
            <a:r>
              <a:rPr lang="ja-JP" altLang="en-US" sz="1800" dirty="0" smtClean="0"/>
              <a:t>“</a:t>
            </a:r>
            <a:endParaRPr lang="en-US" altLang="ja-JP" sz="1800" dirty="0" smtClean="0"/>
          </a:p>
          <a:p>
            <a:pPr marL="457200" lvl="1" indent="0" eaLnBrk="1" hangingPunct="1">
              <a:lnSpc>
                <a:spcPct val="90000"/>
              </a:lnSpc>
              <a:buFont typeface="Wingdings" charset="0"/>
              <a:buNone/>
              <a:defRPr/>
            </a:pPr>
            <a:r>
              <a:rPr lang="en-US" sz="1800" dirty="0" smtClean="0"/>
              <a:t>	Advisor: David Maier</a:t>
            </a:r>
          </a:p>
          <a:p>
            <a:pPr eaLnBrk="1" hangingPunct="1">
              <a:lnSpc>
                <a:spcPct val="90000"/>
              </a:lnSpc>
              <a:defRPr/>
            </a:pPr>
            <a:r>
              <a:rPr lang="en-US" sz="2000" dirty="0" smtClean="0">
                <a:cs typeface="+mn-cs"/>
              </a:rPr>
              <a:t>NSF Science and Technology Center for Coastal 	07-09</a:t>
            </a:r>
          </a:p>
          <a:p>
            <a:pPr marL="0" indent="0" eaLnBrk="1" hangingPunct="1">
              <a:lnSpc>
                <a:spcPct val="90000"/>
              </a:lnSpc>
              <a:buFont typeface="Wingdings" charset="0"/>
              <a:buNone/>
              <a:defRPr/>
            </a:pPr>
            <a:r>
              <a:rPr lang="en-US" sz="2000" dirty="0" smtClean="0">
                <a:cs typeface="+mn-cs"/>
              </a:rPr>
              <a:t>	Margin Observation and Prediction (CMOP)</a:t>
            </a:r>
          </a:p>
          <a:p>
            <a:pPr lvl="1" eaLnBrk="1" hangingPunct="1">
              <a:lnSpc>
                <a:spcPct val="90000"/>
              </a:lnSpc>
              <a:defRPr/>
            </a:pPr>
            <a:r>
              <a:rPr lang="en-US" sz="1800" dirty="0" smtClean="0">
                <a:latin typeface="Arial"/>
              </a:rPr>
              <a:t>Data Architect, Research Scientist 		</a:t>
            </a:r>
            <a:r>
              <a:rPr lang="en-US" sz="1800" smtClean="0">
                <a:latin typeface="Arial"/>
              </a:rPr>
              <a:t>	</a:t>
            </a:r>
            <a:endParaRPr lang="en-US" sz="1800" dirty="0" smtClean="0">
              <a:latin typeface="Arial"/>
            </a:endParaRPr>
          </a:p>
          <a:p>
            <a:pPr eaLnBrk="1" hangingPunct="1">
              <a:lnSpc>
                <a:spcPct val="90000"/>
              </a:lnSpc>
              <a:defRPr/>
            </a:pPr>
            <a:r>
              <a:rPr lang="en-US" sz="2000" dirty="0" smtClean="0">
                <a:cs typeface="+mn-cs"/>
              </a:rPr>
              <a:t>University of Washington				09-12</a:t>
            </a:r>
          </a:p>
          <a:p>
            <a:pPr lvl="1" eaLnBrk="1" hangingPunct="1">
              <a:lnSpc>
                <a:spcPct val="90000"/>
              </a:lnSpc>
              <a:defRPr/>
            </a:pPr>
            <a:r>
              <a:rPr lang="en-US" sz="1800" dirty="0" smtClean="0">
                <a:latin typeface="Arial"/>
              </a:rPr>
              <a:t>Affiliate Assistant Professor, CSE</a:t>
            </a:r>
          </a:p>
          <a:p>
            <a:pPr lvl="1" eaLnBrk="1" hangingPunct="1">
              <a:lnSpc>
                <a:spcPct val="90000"/>
              </a:lnSpc>
              <a:defRPr/>
            </a:pPr>
            <a:r>
              <a:rPr lang="en-US" sz="1800" dirty="0" smtClean="0">
                <a:latin typeface="Arial"/>
              </a:rPr>
              <a:t>Senior Research Scientist, eScience Institute</a:t>
            </a:r>
          </a:p>
          <a:p>
            <a:pPr lvl="1" eaLnBrk="1" hangingPunct="1">
              <a:lnSpc>
                <a:spcPct val="90000"/>
              </a:lnSpc>
              <a:defRPr/>
            </a:pPr>
            <a:r>
              <a:rPr lang="en-US" sz="1800" dirty="0" smtClean="0">
                <a:latin typeface="Arial"/>
              </a:rPr>
              <a:t>Director of Research, Scalable Data Analytics, eScience Institute</a:t>
            </a:r>
          </a:p>
          <a:p>
            <a:pPr lvl="1" eaLnBrk="1" hangingPunct="1">
              <a:lnSpc>
                <a:spcPct val="90000"/>
              </a:lnSpc>
              <a:buFont typeface="Wingdings" charset="0"/>
              <a:buNone/>
              <a:defRPr/>
            </a:pPr>
            <a:endParaRPr lang="en-US" sz="1800" i="1" dirty="0" smtClean="0"/>
          </a:p>
        </p:txBody>
      </p:sp>
    </p:spTree>
    <p:extLst>
      <p:ext uri="{BB962C8B-B14F-4D97-AF65-F5344CB8AC3E}">
        <p14:creationId xmlns:p14="http://schemas.microsoft.com/office/powerpoint/2010/main" val="327715301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362200"/>
            <a:ext cx="8229600" cy="838200"/>
          </a:xfrm>
        </p:spPr>
        <p:txBody>
          <a:bodyPr/>
          <a:lstStyle/>
          <a:p>
            <a:r>
              <a:rPr lang="en-US" sz="3600"/>
              <a:t>structures                       statistics</a:t>
            </a:r>
          </a:p>
        </p:txBody>
      </p:sp>
      <p:sp>
        <p:nvSpPr>
          <p:cNvPr id="4" name="Date Placeholder 3"/>
          <p:cNvSpPr>
            <a:spLocks noGrp="1"/>
          </p:cNvSpPr>
          <p:nvPr>
            <p:ph type="dt" sz="half" idx="10"/>
          </p:nvPr>
        </p:nvSpPr>
        <p:spPr/>
        <p:txBody>
          <a:bodyPr/>
          <a:lstStyle/>
          <a:p>
            <a:fld id="{7B55FEDD-6FD9-7942-8E57-CDDA6D5C3512}" type="datetime1">
              <a:rPr lang="en-US" smtClean="0"/>
              <a:t>10/16/12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20</a:t>
            </a:fld>
            <a:endParaRPr lang="en-US"/>
          </a:p>
        </p:txBody>
      </p:sp>
      <p:sp>
        <p:nvSpPr>
          <p:cNvPr id="7" name="TextBox 6"/>
          <p:cNvSpPr txBox="1"/>
          <p:nvPr/>
        </p:nvSpPr>
        <p:spPr>
          <a:xfrm>
            <a:off x="609600" y="914400"/>
            <a:ext cx="7391400" cy="646331"/>
          </a:xfrm>
          <a:prstGeom prst="rect">
            <a:avLst/>
          </a:prstGeom>
          <a:noFill/>
        </p:spPr>
        <p:txBody>
          <a:bodyPr wrap="square" rtlCol="0">
            <a:spAutoFit/>
          </a:bodyPr>
          <a:lstStyle/>
          <a:p>
            <a:r>
              <a:rPr lang="en-US" sz="3600"/>
              <a:t>Depth</a:t>
            </a:r>
            <a:endParaRPr lang="en-US" sz="2800"/>
          </a:p>
        </p:txBody>
      </p:sp>
      <p:sp>
        <p:nvSpPr>
          <p:cNvPr id="2" name="TextBox 1"/>
          <p:cNvSpPr txBox="1"/>
          <p:nvPr/>
        </p:nvSpPr>
        <p:spPr>
          <a:xfrm>
            <a:off x="1066800" y="3733800"/>
            <a:ext cx="2286000" cy="1938992"/>
          </a:xfrm>
          <a:prstGeom prst="rect">
            <a:avLst/>
          </a:prstGeom>
          <a:noFill/>
        </p:spPr>
        <p:txBody>
          <a:bodyPr wrap="square" rtlCol="0">
            <a:spAutoFit/>
          </a:bodyPr>
          <a:lstStyle/>
          <a:p>
            <a:r>
              <a:rPr lang="en-US" sz="2000"/>
              <a:t>Management</a:t>
            </a:r>
          </a:p>
          <a:p>
            <a:endParaRPr lang="en-US" sz="2000"/>
          </a:p>
          <a:p>
            <a:r>
              <a:rPr lang="en-US" sz="2000"/>
              <a:t>Relational Algebra</a:t>
            </a:r>
          </a:p>
          <a:p>
            <a:endParaRPr lang="en-US" sz="2000"/>
          </a:p>
          <a:p>
            <a:r>
              <a:rPr lang="en-US" sz="2000"/>
              <a:t>Standards</a:t>
            </a:r>
          </a:p>
          <a:p>
            <a:endParaRPr lang="en-US" sz="2000"/>
          </a:p>
        </p:txBody>
      </p:sp>
      <p:sp>
        <p:nvSpPr>
          <p:cNvPr id="9" name="TextBox 8"/>
          <p:cNvSpPr txBox="1"/>
          <p:nvPr/>
        </p:nvSpPr>
        <p:spPr>
          <a:xfrm>
            <a:off x="6324600" y="3710346"/>
            <a:ext cx="2286000" cy="1631216"/>
          </a:xfrm>
          <a:prstGeom prst="rect">
            <a:avLst/>
          </a:prstGeom>
          <a:noFill/>
        </p:spPr>
        <p:txBody>
          <a:bodyPr wrap="square" rtlCol="0">
            <a:spAutoFit/>
          </a:bodyPr>
          <a:lstStyle/>
          <a:p>
            <a:r>
              <a:rPr lang="en-US" sz="2000"/>
              <a:t>Analysis</a:t>
            </a:r>
          </a:p>
          <a:p>
            <a:endParaRPr lang="en-US" sz="2000"/>
          </a:p>
          <a:p>
            <a:r>
              <a:rPr lang="en-US" sz="2000"/>
              <a:t>Linear Algebra</a:t>
            </a:r>
          </a:p>
          <a:p>
            <a:endParaRPr lang="en-US" sz="2000"/>
          </a:p>
          <a:p>
            <a:r>
              <a:rPr lang="en-US" sz="2000"/>
              <a:t>ad hoc files</a:t>
            </a:r>
          </a:p>
        </p:txBody>
      </p:sp>
      <p:cxnSp>
        <p:nvCxnSpPr>
          <p:cNvPr id="10" name="Straight Arrow Connector 9"/>
          <p:cNvCxnSpPr/>
          <p:nvPr/>
        </p:nvCxnSpPr>
        <p:spPr>
          <a:xfrm>
            <a:off x="1066800" y="3200400"/>
            <a:ext cx="7086600" cy="0"/>
          </a:xfrm>
          <a:prstGeom prst="straightConnector1">
            <a:avLst/>
          </a:prstGeom>
          <a:ln>
            <a:solidFill>
              <a:schemeClr val="accent4"/>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799764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362200"/>
            <a:ext cx="8229600" cy="838200"/>
          </a:xfrm>
        </p:spPr>
        <p:txBody>
          <a:bodyPr/>
          <a:lstStyle/>
          <a:p>
            <a:r>
              <a:rPr lang="en-US" sz="4000"/>
              <a:t>desktop                        cloud</a:t>
            </a:r>
          </a:p>
        </p:txBody>
      </p:sp>
      <p:sp>
        <p:nvSpPr>
          <p:cNvPr id="4" name="Date Placeholder 3"/>
          <p:cNvSpPr>
            <a:spLocks noGrp="1"/>
          </p:cNvSpPr>
          <p:nvPr>
            <p:ph type="dt" sz="half" idx="10"/>
          </p:nvPr>
        </p:nvSpPr>
        <p:spPr/>
        <p:txBody>
          <a:bodyPr/>
          <a:lstStyle/>
          <a:p>
            <a:fld id="{7B55FEDD-6FD9-7942-8E57-CDDA6D5C3512}" type="datetime1">
              <a:rPr lang="en-US" smtClean="0"/>
              <a:t>10/16/12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21</a:t>
            </a:fld>
            <a:endParaRPr lang="en-US"/>
          </a:p>
        </p:txBody>
      </p:sp>
      <p:sp>
        <p:nvSpPr>
          <p:cNvPr id="15" name="TextBox 14"/>
          <p:cNvSpPr txBox="1"/>
          <p:nvPr/>
        </p:nvSpPr>
        <p:spPr>
          <a:xfrm>
            <a:off x="609600" y="914400"/>
            <a:ext cx="2971800" cy="646331"/>
          </a:xfrm>
          <a:prstGeom prst="rect">
            <a:avLst/>
          </a:prstGeom>
          <a:noFill/>
        </p:spPr>
        <p:txBody>
          <a:bodyPr wrap="square" rtlCol="0">
            <a:spAutoFit/>
          </a:bodyPr>
          <a:lstStyle/>
          <a:p>
            <a:r>
              <a:rPr lang="en-US" sz="3600"/>
              <a:t>Scale</a:t>
            </a:r>
            <a:endParaRPr lang="en-US" sz="2800"/>
          </a:p>
        </p:txBody>
      </p:sp>
      <p:cxnSp>
        <p:nvCxnSpPr>
          <p:cNvPr id="9" name="Straight Arrow Connector 8"/>
          <p:cNvCxnSpPr/>
          <p:nvPr/>
        </p:nvCxnSpPr>
        <p:spPr>
          <a:xfrm>
            <a:off x="1066800" y="3200400"/>
            <a:ext cx="7086600" cy="0"/>
          </a:xfrm>
          <a:prstGeom prst="straightConnector1">
            <a:avLst/>
          </a:prstGeom>
          <a:ln>
            <a:solidFill>
              <a:schemeClr val="accent4"/>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371600" y="3733800"/>
            <a:ext cx="2209800" cy="1477328"/>
          </a:xfrm>
          <a:prstGeom prst="rect">
            <a:avLst/>
          </a:prstGeom>
          <a:noFill/>
        </p:spPr>
        <p:txBody>
          <a:bodyPr wrap="square" rtlCol="0">
            <a:spAutoFit/>
          </a:bodyPr>
          <a:lstStyle/>
          <a:p>
            <a:r>
              <a:rPr lang="en-US"/>
              <a:t>main memory</a:t>
            </a:r>
          </a:p>
          <a:p>
            <a:endParaRPr lang="en-US"/>
          </a:p>
          <a:p>
            <a:r>
              <a:rPr lang="en-US"/>
              <a:t>R</a:t>
            </a:r>
          </a:p>
          <a:p>
            <a:endParaRPr lang="en-US"/>
          </a:p>
          <a:p>
            <a:r>
              <a:rPr lang="en-US"/>
              <a:t>local files</a:t>
            </a:r>
          </a:p>
        </p:txBody>
      </p:sp>
      <p:sp>
        <p:nvSpPr>
          <p:cNvPr id="10" name="TextBox 9"/>
          <p:cNvSpPr txBox="1"/>
          <p:nvPr/>
        </p:nvSpPr>
        <p:spPr>
          <a:xfrm>
            <a:off x="6553199" y="3690594"/>
            <a:ext cx="2100179" cy="1477328"/>
          </a:xfrm>
          <a:prstGeom prst="rect">
            <a:avLst/>
          </a:prstGeom>
          <a:noFill/>
        </p:spPr>
        <p:txBody>
          <a:bodyPr wrap="square" rtlCol="0">
            <a:spAutoFit/>
          </a:bodyPr>
          <a:lstStyle/>
          <a:p>
            <a:r>
              <a:rPr lang="en-US"/>
              <a:t>distributed</a:t>
            </a:r>
          </a:p>
          <a:p>
            <a:endParaRPr lang="en-US"/>
          </a:p>
          <a:p>
            <a:r>
              <a:rPr lang="en-US"/>
              <a:t>Hadoop</a:t>
            </a:r>
          </a:p>
          <a:p>
            <a:endParaRPr lang="en-US"/>
          </a:p>
          <a:p>
            <a:r>
              <a:rPr lang="en-US"/>
              <a:t>S3, Azure Storage</a:t>
            </a:r>
          </a:p>
        </p:txBody>
      </p:sp>
    </p:spTree>
    <p:extLst>
      <p:ext uri="{BB962C8B-B14F-4D97-AF65-F5344CB8AC3E}">
        <p14:creationId xmlns:p14="http://schemas.microsoft.com/office/powerpoint/2010/main" val="194392249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362200"/>
            <a:ext cx="8229600" cy="838200"/>
          </a:xfrm>
        </p:spPr>
        <p:txBody>
          <a:bodyPr/>
          <a:lstStyle/>
          <a:p>
            <a:r>
              <a:rPr lang="en-US" sz="3600"/>
              <a:t>hackers                         analysts</a:t>
            </a:r>
          </a:p>
        </p:txBody>
      </p:sp>
      <p:sp>
        <p:nvSpPr>
          <p:cNvPr id="4" name="Date Placeholder 3"/>
          <p:cNvSpPr>
            <a:spLocks noGrp="1"/>
          </p:cNvSpPr>
          <p:nvPr>
            <p:ph type="dt" sz="half" idx="10"/>
          </p:nvPr>
        </p:nvSpPr>
        <p:spPr/>
        <p:txBody>
          <a:bodyPr/>
          <a:lstStyle/>
          <a:p>
            <a:fld id="{7B55FEDD-6FD9-7942-8E57-CDDA6D5C3512}" type="datetime1">
              <a:rPr lang="en-US" smtClean="0"/>
              <a:t>10/16/12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22</a:t>
            </a:fld>
            <a:endParaRPr lang="en-US"/>
          </a:p>
        </p:txBody>
      </p:sp>
      <p:sp>
        <p:nvSpPr>
          <p:cNvPr id="7" name="TextBox 6"/>
          <p:cNvSpPr txBox="1"/>
          <p:nvPr/>
        </p:nvSpPr>
        <p:spPr>
          <a:xfrm>
            <a:off x="609600" y="914400"/>
            <a:ext cx="7391400" cy="646331"/>
          </a:xfrm>
          <a:prstGeom prst="rect">
            <a:avLst/>
          </a:prstGeom>
          <a:noFill/>
        </p:spPr>
        <p:txBody>
          <a:bodyPr wrap="square" rtlCol="0">
            <a:spAutoFit/>
          </a:bodyPr>
          <a:lstStyle/>
          <a:p>
            <a:r>
              <a:rPr lang="en-US" sz="3600"/>
              <a:t>Target</a:t>
            </a:r>
            <a:endParaRPr lang="en-US" sz="2800"/>
          </a:p>
        </p:txBody>
      </p:sp>
      <p:cxnSp>
        <p:nvCxnSpPr>
          <p:cNvPr id="9" name="Straight Arrow Connector 8"/>
          <p:cNvCxnSpPr/>
          <p:nvPr/>
        </p:nvCxnSpPr>
        <p:spPr>
          <a:xfrm>
            <a:off x="1066800" y="3200400"/>
            <a:ext cx="7086600" cy="0"/>
          </a:xfrm>
          <a:prstGeom prst="straightConnector1">
            <a:avLst/>
          </a:prstGeom>
          <a:ln>
            <a:solidFill>
              <a:schemeClr val="accent4"/>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295400" y="3810000"/>
            <a:ext cx="2057400" cy="923330"/>
          </a:xfrm>
          <a:prstGeom prst="rect">
            <a:avLst/>
          </a:prstGeom>
          <a:noFill/>
        </p:spPr>
        <p:txBody>
          <a:bodyPr wrap="square" rtlCol="0">
            <a:spAutoFit/>
          </a:bodyPr>
          <a:lstStyle/>
          <a:p>
            <a:r>
              <a:rPr lang="en-US"/>
              <a:t>Assume proficiency in Python, Java, R</a:t>
            </a:r>
          </a:p>
        </p:txBody>
      </p:sp>
      <p:sp>
        <p:nvSpPr>
          <p:cNvPr id="10" name="TextBox 9"/>
          <p:cNvSpPr txBox="1"/>
          <p:nvPr/>
        </p:nvSpPr>
        <p:spPr>
          <a:xfrm>
            <a:off x="6078620" y="3801070"/>
            <a:ext cx="2379579" cy="646331"/>
          </a:xfrm>
          <a:prstGeom prst="rect">
            <a:avLst/>
          </a:prstGeom>
          <a:noFill/>
        </p:spPr>
        <p:txBody>
          <a:bodyPr wrap="square" rtlCol="0">
            <a:spAutoFit/>
          </a:bodyPr>
          <a:lstStyle/>
          <a:p>
            <a:r>
              <a:rPr lang="en-US"/>
              <a:t>Assume little or no programming</a:t>
            </a:r>
          </a:p>
        </p:txBody>
      </p:sp>
    </p:spTree>
    <p:extLst>
      <p:ext uri="{BB962C8B-B14F-4D97-AF65-F5344CB8AC3E}">
        <p14:creationId xmlns:p14="http://schemas.microsoft.com/office/powerpoint/2010/main" val="58688791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144F366-C044-4B4C-9ED0-43C134576ECA}" type="datetime1">
              <a:rPr lang="en-US" smtClean="0"/>
              <a:t>10/16/12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23</a:t>
            </a:fld>
            <a:endParaRPr lang="en-US"/>
          </a:p>
        </p:txBody>
      </p:sp>
      <p:sp>
        <p:nvSpPr>
          <p:cNvPr id="6" name="Pie 5"/>
          <p:cNvSpPr/>
          <p:nvPr/>
        </p:nvSpPr>
        <p:spPr>
          <a:xfrm>
            <a:off x="3400932" y="1447800"/>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3574716" y="2049630"/>
            <a:ext cx="914400" cy="338554"/>
          </a:xfrm>
          <a:prstGeom prst="rect">
            <a:avLst/>
          </a:prstGeom>
          <a:noFill/>
        </p:spPr>
        <p:txBody>
          <a:bodyPr wrap="square" rtlCol="0">
            <a:spAutoFit/>
          </a:bodyPr>
          <a:lstStyle/>
          <a:p>
            <a:r>
              <a:rPr lang="en-US" sz="1600"/>
              <a:t>tools</a:t>
            </a:r>
          </a:p>
        </p:txBody>
      </p:sp>
      <p:sp>
        <p:nvSpPr>
          <p:cNvPr id="9" name="TextBox 8"/>
          <p:cNvSpPr txBox="1"/>
          <p:nvPr/>
        </p:nvSpPr>
        <p:spPr>
          <a:xfrm>
            <a:off x="4588046" y="2028964"/>
            <a:ext cx="870286" cy="338554"/>
          </a:xfrm>
          <a:prstGeom prst="rect">
            <a:avLst/>
          </a:prstGeom>
          <a:noFill/>
        </p:spPr>
        <p:txBody>
          <a:bodyPr wrap="square" rtlCol="0">
            <a:spAutoFit/>
          </a:bodyPr>
          <a:lstStyle/>
          <a:p>
            <a:r>
              <a:rPr lang="en-US" sz="1600"/>
              <a:t>abstr.</a:t>
            </a:r>
          </a:p>
        </p:txBody>
      </p:sp>
      <p:cxnSp>
        <p:nvCxnSpPr>
          <p:cNvPr id="11" name="Straight Arrow Connector 10"/>
          <p:cNvCxnSpPr/>
          <p:nvPr/>
        </p:nvCxnSpPr>
        <p:spPr>
          <a:xfrm flipH="1" flipV="1">
            <a:off x="3920964" y="1219200"/>
            <a:ext cx="470568" cy="105021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4" name="Pie 13"/>
          <p:cNvSpPr/>
          <p:nvPr/>
        </p:nvSpPr>
        <p:spPr>
          <a:xfrm>
            <a:off x="3429000" y="3886200"/>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3602784" y="4488030"/>
            <a:ext cx="914400" cy="338554"/>
          </a:xfrm>
          <a:prstGeom prst="rect">
            <a:avLst/>
          </a:prstGeom>
          <a:noFill/>
        </p:spPr>
        <p:txBody>
          <a:bodyPr wrap="square" rtlCol="0">
            <a:spAutoFit/>
          </a:bodyPr>
          <a:lstStyle/>
          <a:p>
            <a:r>
              <a:rPr lang="en-US" sz="1600"/>
              <a:t>desk</a:t>
            </a:r>
          </a:p>
        </p:txBody>
      </p:sp>
      <p:sp>
        <p:nvSpPr>
          <p:cNvPr id="16" name="TextBox 15"/>
          <p:cNvSpPr txBox="1"/>
          <p:nvPr/>
        </p:nvSpPr>
        <p:spPr>
          <a:xfrm>
            <a:off x="4616114" y="4467364"/>
            <a:ext cx="870286" cy="338554"/>
          </a:xfrm>
          <a:prstGeom prst="rect">
            <a:avLst/>
          </a:prstGeom>
          <a:noFill/>
        </p:spPr>
        <p:txBody>
          <a:bodyPr wrap="square" rtlCol="0">
            <a:spAutoFit/>
          </a:bodyPr>
          <a:lstStyle/>
          <a:p>
            <a:r>
              <a:rPr lang="en-US" sz="1600"/>
              <a:t>cloud</a:t>
            </a:r>
          </a:p>
        </p:txBody>
      </p:sp>
      <p:cxnSp>
        <p:nvCxnSpPr>
          <p:cNvPr id="17" name="Straight Arrow Connector 16"/>
          <p:cNvCxnSpPr/>
          <p:nvPr/>
        </p:nvCxnSpPr>
        <p:spPr>
          <a:xfrm flipH="1" flipV="1">
            <a:off x="3920964" y="3657600"/>
            <a:ext cx="498636"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1" name="Pie 20"/>
          <p:cNvSpPr/>
          <p:nvPr/>
        </p:nvSpPr>
        <p:spPr>
          <a:xfrm>
            <a:off x="3400932" y="2667000"/>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3477132" y="3242094"/>
            <a:ext cx="914400" cy="338554"/>
          </a:xfrm>
          <a:prstGeom prst="rect">
            <a:avLst/>
          </a:prstGeom>
          <a:noFill/>
        </p:spPr>
        <p:txBody>
          <a:bodyPr wrap="square" rtlCol="0">
            <a:spAutoFit/>
          </a:bodyPr>
          <a:lstStyle/>
          <a:p>
            <a:r>
              <a:rPr lang="en-US" sz="1600"/>
              <a:t>structs</a:t>
            </a:r>
          </a:p>
        </p:txBody>
      </p:sp>
      <p:sp>
        <p:nvSpPr>
          <p:cNvPr id="23" name="TextBox 22"/>
          <p:cNvSpPr txBox="1"/>
          <p:nvPr/>
        </p:nvSpPr>
        <p:spPr>
          <a:xfrm>
            <a:off x="4628150" y="3234796"/>
            <a:ext cx="870286" cy="338554"/>
          </a:xfrm>
          <a:prstGeom prst="rect">
            <a:avLst/>
          </a:prstGeom>
          <a:noFill/>
        </p:spPr>
        <p:txBody>
          <a:bodyPr wrap="square" rtlCol="0">
            <a:spAutoFit/>
          </a:bodyPr>
          <a:lstStyle/>
          <a:p>
            <a:r>
              <a:rPr lang="en-US" sz="1600"/>
              <a:t>stats</a:t>
            </a:r>
          </a:p>
        </p:txBody>
      </p:sp>
      <p:cxnSp>
        <p:nvCxnSpPr>
          <p:cNvPr id="24" name="Straight Arrow Connector 23"/>
          <p:cNvCxnSpPr/>
          <p:nvPr/>
        </p:nvCxnSpPr>
        <p:spPr>
          <a:xfrm flipV="1">
            <a:off x="4391532" y="2438400"/>
            <a:ext cx="409068"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8" name="Pie 27"/>
          <p:cNvSpPr/>
          <p:nvPr/>
        </p:nvSpPr>
        <p:spPr>
          <a:xfrm>
            <a:off x="3477132" y="5181600"/>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TextBox 28"/>
          <p:cNvSpPr txBox="1"/>
          <p:nvPr/>
        </p:nvSpPr>
        <p:spPr>
          <a:xfrm>
            <a:off x="3400932" y="5756694"/>
            <a:ext cx="914400" cy="338554"/>
          </a:xfrm>
          <a:prstGeom prst="rect">
            <a:avLst/>
          </a:prstGeom>
          <a:noFill/>
        </p:spPr>
        <p:txBody>
          <a:bodyPr wrap="square" rtlCol="0">
            <a:spAutoFit/>
          </a:bodyPr>
          <a:lstStyle/>
          <a:p>
            <a:r>
              <a:rPr lang="en-US" sz="1600"/>
              <a:t>hackers</a:t>
            </a:r>
          </a:p>
        </p:txBody>
      </p:sp>
      <p:sp>
        <p:nvSpPr>
          <p:cNvPr id="30" name="TextBox 29"/>
          <p:cNvSpPr txBox="1"/>
          <p:nvPr/>
        </p:nvSpPr>
        <p:spPr>
          <a:xfrm>
            <a:off x="4704350" y="5749396"/>
            <a:ext cx="982582" cy="338554"/>
          </a:xfrm>
          <a:prstGeom prst="rect">
            <a:avLst/>
          </a:prstGeom>
          <a:noFill/>
        </p:spPr>
        <p:txBody>
          <a:bodyPr wrap="square" rtlCol="0">
            <a:spAutoFit/>
          </a:bodyPr>
          <a:lstStyle/>
          <a:p>
            <a:r>
              <a:rPr lang="en-US" sz="1600"/>
              <a:t>analysts</a:t>
            </a:r>
          </a:p>
        </p:txBody>
      </p:sp>
      <p:cxnSp>
        <p:nvCxnSpPr>
          <p:cNvPr id="31" name="Straight Arrow Connector 30"/>
          <p:cNvCxnSpPr/>
          <p:nvPr/>
        </p:nvCxnSpPr>
        <p:spPr>
          <a:xfrm flipV="1">
            <a:off x="4467732" y="4953000"/>
            <a:ext cx="561468"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524000" y="1600200"/>
            <a:ext cx="1600200" cy="369332"/>
          </a:xfrm>
          <a:prstGeom prst="rect">
            <a:avLst/>
          </a:prstGeom>
          <a:noFill/>
        </p:spPr>
        <p:txBody>
          <a:bodyPr wrap="square" rtlCol="0">
            <a:spAutoFit/>
          </a:bodyPr>
          <a:lstStyle/>
          <a:p>
            <a:r>
              <a:rPr lang="en-US"/>
              <a:t>Breadth</a:t>
            </a:r>
          </a:p>
        </p:txBody>
      </p:sp>
      <p:sp>
        <p:nvSpPr>
          <p:cNvPr id="25" name="TextBox 24"/>
          <p:cNvSpPr txBox="1"/>
          <p:nvPr/>
        </p:nvSpPr>
        <p:spPr>
          <a:xfrm>
            <a:off x="1600200" y="2819400"/>
            <a:ext cx="1600200" cy="369332"/>
          </a:xfrm>
          <a:prstGeom prst="rect">
            <a:avLst/>
          </a:prstGeom>
          <a:noFill/>
        </p:spPr>
        <p:txBody>
          <a:bodyPr wrap="square" rtlCol="0">
            <a:spAutoFit/>
          </a:bodyPr>
          <a:lstStyle/>
          <a:p>
            <a:r>
              <a:rPr lang="en-US"/>
              <a:t>Depth</a:t>
            </a:r>
          </a:p>
        </p:txBody>
      </p:sp>
      <p:sp>
        <p:nvSpPr>
          <p:cNvPr id="26" name="TextBox 25"/>
          <p:cNvSpPr txBox="1"/>
          <p:nvPr/>
        </p:nvSpPr>
        <p:spPr>
          <a:xfrm>
            <a:off x="1636295" y="4050268"/>
            <a:ext cx="1600200" cy="369332"/>
          </a:xfrm>
          <a:prstGeom prst="rect">
            <a:avLst/>
          </a:prstGeom>
          <a:noFill/>
        </p:spPr>
        <p:txBody>
          <a:bodyPr wrap="square" rtlCol="0">
            <a:spAutoFit/>
          </a:bodyPr>
          <a:lstStyle/>
          <a:p>
            <a:r>
              <a:rPr lang="en-US"/>
              <a:t>Scale</a:t>
            </a:r>
          </a:p>
        </p:txBody>
      </p:sp>
      <p:sp>
        <p:nvSpPr>
          <p:cNvPr id="27" name="TextBox 26"/>
          <p:cNvSpPr txBox="1"/>
          <p:nvPr/>
        </p:nvSpPr>
        <p:spPr>
          <a:xfrm>
            <a:off x="1636295" y="5377934"/>
            <a:ext cx="1600200" cy="369332"/>
          </a:xfrm>
          <a:prstGeom prst="rect">
            <a:avLst/>
          </a:prstGeom>
          <a:noFill/>
        </p:spPr>
        <p:txBody>
          <a:bodyPr wrap="square" rtlCol="0">
            <a:spAutoFit/>
          </a:bodyPr>
          <a:lstStyle/>
          <a:p>
            <a:r>
              <a:rPr lang="en-US"/>
              <a:t>Target</a:t>
            </a:r>
          </a:p>
        </p:txBody>
      </p:sp>
    </p:spTree>
    <p:extLst>
      <p:ext uri="{BB962C8B-B14F-4D97-AF65-F5344CB8AC3E}">
        <p14:creationId xmlns:p14="http://schemas.microsoft.com/office/powerpoint/2010/main" val="271284368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icture 7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629405"/>
            <a:ext cx="8317460" cy="5079365"/>
          </a:xfrm>
          <a:prstGeom prst="rect">
            <a:avLst/>
          </a:prstGeom>
        </p:spPr>
      </p:pic>
      <p:sp>
        <p:nvSpPr>
          <p:cNvPr id="3" name="Date Placeholder 2"/>
          <p:cNvSpPr>
            <a:spLocks noGrp="1"/>
          </p:cNvSpPr>
          <p:nvPr>
            <p:ph type="dt" sz="half" idx="10"/>
          </p:nvPr>
        </p:nvSpPr>
        <p:spPr/>
        <p:txBody>
          <a:bodyPr/>
          <a:lstStyle/>
          <a:p>
            <a:fld id="{B144F366-C044-4B4C-9ED0-43C134576ECA}" type="datetime1">
              <a:rPr lang="en-US" smtClean="0"/>
              <a:t>10/16/12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24</a:t>
            </a:fld>
            <a:endParaRPr lang="en-US"/>
          </a:p>
        </p:txBody>
      </p:sp>
      <p:grpSp>
        <p:nvGrpSpPr>
          <p:cNvPr id="13" name="Group 12"/>
          <p:cNvGrpSpPr/>
          <p:nvPr/>
        </p:nvGrpSpPr>
        <p:grpSpPr>
          <a:xfrm>
            <a:off x="6416846" y="1371600"/>
            <a:ext cx="2438400" cy="5698416"/>
            <a:chOff x="5109408" y="1143000"/>
            <a:chExt cx="2438400" cy="5698416"/>
          </a:xfrm>
        </p:grpSpPr>
        <p:sp>
          <p:nvSpPr>
            <p:cNvPr id="10" name="Rectangle 9"/>
            <p:cNvSpPr/>
            <p:nvPr/>
          </p:nvSpPr>
          <p:spPr>
            <a:xfrm>
              <a:off x="5109408" y="1143000"/>
              <a:ext cx="2438400" cy="495224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Pie 24"/>
            <p:cNvSpPr/>
            <p:nvPr/>
          </p:nvSpPr>
          <p:spPr>
            <a:xfrm>
              <a:off x="5241768" y="1431216"/>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5269836" y="3869616"/>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Pie 26"/>
            <p:cNvSpPr/>
            <p:nvPr/>
          </p:nvSpPr>
          <p:spPr>
            <a:xfrm>
              <a:off x="5241768" y="2650416"/>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Pie 31"/>
            <p:cNvSpPr/>
            <p:nvPr/>
          </p:nvSpPr>
          <p:spPr>
            <a:xfrm>
              <a:off x="5317968" y="5165016"/>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9" name="TextBox 8"/>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11" name="Straight Arrow Connector 10"/>
            <p:cNvCxnSpPr/>
            <p:nvPr/>
          </p:nvCxnSpPr>
          <p:spPr>
            <a:xfrm flipH="1" flipV="1">
              <a:off x="5562600" y="1219200"/>
              <a:ext cx="657732"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16" name="TextBox 15"/>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17" name="Straight Arrow Connector 16"/>
            <p:cNvCxnSpPr/>
            <p:nvPr/>
          </p:nvCxnSpPr>
          <p:spPr>
            <a:xfrm flipH="1" flipV="1">
              <a:off x="5562600" y="3810000"/>
              <a:ext cx="685800"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23" name="TextBox 22"/>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24" name="Straight Arrow Connector 23"/>
            <p:cNvCxnSpPr/>
            <p:nvPr/>
          </p:nvCxnSpPr>
          <p:spPr>
            <a:xfrm flipV="1">
              <a:off x="6220332" y="2438400"/>
              <a:ext cx="332868"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30" name="TextBox 29"/>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31" name="Straight Arrow Connector 30"/>
            <p:cNvCxnSpPr/>
            <p:nvPr/>
          </p:nvCxnSpPr>
          <p:spPr>
            <a:xfrm flipH="1" flipV="1">
              <a:off x="5562600" y="5105400"/>
              <a:ext cx="733932"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478464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ie 24"/>
          <p:cNvSpPr/>
          <p:nvPr/>
        </p:nvSpPr>
        <p:spPr>
          <a:xfrm>
            <a:off x="5229732" y="1434432"/>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5257800" y="3872832"/>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Pie 26"/>
          <p:cNvSpPr/>
          <p:nvPr/>
        </p:nvSpPr>
        <p:spPr>
          <a:xfrm>
            <a:off x="5229732" y="2653632"/>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Pie 31"/>
          <p:cNvSpPr/>
          <p:nvPr/>
        </p:nvSpPr>
        <p:spPr>
          <a:xfrm>
            <a:off x="5305932" y="5168232"/>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Date Placeholder 2"/>
          <p:cNvSpPr>
            <a:spLocks noGrp="1"/>
          </p:cNvSpPr>
          <p:nvPr>
            <p:ph type="dt" sz="half" idx="10"/>
          </p:nvPr>
        </p:nvSpPr>
        <p:spPr/>
        <p:txBody>
          <a:bodyPr/>
          <a:lstStyle/>
          <a:p>
            <a:fld id="{B144F366-C044-4B4C-9ED0-43C134576ECA}" type="datetime1">
              <a:rPr lang="en-US" smtClean="0"/>
              <a:t>10/16/12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25</a:t>
            </a:fld>
            <a:endParaRPr lang="en-US"/>
          </a:p>
        </p:txBody>
      </p:sp>
      <p:sp>
        <p:nvSpPr>
          <p:cNvPr id="7" name="TextBox 6"/>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9" name="TextBox 8"/>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11" name="Straight Arrow Connector 10"/>
          <p:cNvCxnSpPr/>
          <p:nvPr/>
        </p:nvCxnSpPr>
        <p:spPr>
          <a:xfrm flipV="1">
            <a:off x="6220332" y="1371600"/>
            <a:ext cx="790068"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16" name="TextBox 15"/>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17" name="Straight Arrow Connector 16"/>
          <p:cNvCxnSpPr/>
          <p:nvPr/>
        </p:nvCxnSpPr>
        <p:spPr>
          <a:xfrm flipH="1" flipV="1">
            <a:off x="5791200" y="3657600"/>
            <a:ext cx="457200"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23" name="TextBox 22"/>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24" name="Straight Arrow Connector 23"/>
          <p:cNvCxnSpPr/>
          <p:nvPr/>
        </p:nvCxnSpPr>
        <p:spPr>
          <a:xfrm flipV="1">
            <a:off x="6220332" y="2438400"/>
            <a:ext cx="236618"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30" name="TextBox 29"/>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31" name="Straight Arrow Connector 30"/>
          <p:cNvCxnSpPr/>
          <p:nvPr/>
        </p:nvCxnSpPr>
        <p:spPr>
          <a:xfrm flipH="1" flipV="1">
            <a:off x="5562600" y="5105400"/>
            <a:ext cx="733932"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05332" y="1676400"/>
            <a:ext cx="2895600" cy="1077218"/>
          </a:xfrm>
          <a:prstGeom prst="rect">
            <a:avLst/>
          </a:prstGeom>
          <a:noFill/>
        </p:spPr>
        <p:txBody>
          <a:bodyPr wrap="square" rtlCol="0">
            <a:spAutoFit/>
          </a:bodyPr>
          <a:lstStyle/>
          <a:p>
            <a:r>
              <a:rPr lang="en-US" sz="3200"/>
              <a:t>Machine Learning</a:t>
            </a:r>
          </a:p>
        </p:txBody>
      </p:sp>
      <p:pic>
        <p:nvPicPr>
          <p:cNvPr id="8" name="Picture 7" descr="Picture 8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5298"/>
            <a:ext cx="9144000" cy="5236502"/>
          </a:xfrm>
          <a:prstGeom prst="rect">
            <a:avLst/>
          </a:prstGeom>
        </p:spPr>
      </p:pic>
      <p:pic>
        <p:nvPicPr>
          <p:cNvPr id="10" name="Picture 9"/>
          <p:cNvPicPr>
            <a:picLocks noChangeAspect="1"/>
          </p:cNvPicPr>
          <p:nvPr/>
        </p:nvPicPr>
        <p:blipFill>
          <a:blip r:embed="rId3"/>
          <a:stretch>
            <a:fillRect/>
          </a:stretch>
        </p:blipFill>
        <p:spPr>
          <a:xfrm>
            <a:off x="0" y="0"/>
            <a:ext cx="1828800" cy="1270000"/>
          </a:xfrm>
          <a:prstGeom prst="rect">
            <a:avLst/>
          </a:prstGeom>
        </p:spPr>
      </p:pic>
      <p:grpSp>
        <p:nvGrpSpPr>
          <p:cNvPr id="33" name="Group 32"/>
          <p:cNvGrpSpPr/>
          <p:nvPr/>
        </p:nvGrpSpPr>
        <p:grpSpPr>
          <a:xfrm>
            <a:off x="6858000" y="986591"/>
            <a:ext cx="2286000" cy="5719009"/>
            <a:chOff x="6468987" y="721143"/>
            <a:chExt cx="2286000" cy="5719009"/>
          </a:xfrm>
        </p:grpSpPr>
        <p:sp>
          <p:nvSpPr>
            <p:cNvPr id="34" name="Rectangle 33"/>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468987" y="721143"/>
              <a:ext cx="2286000" cy="5719009"/>
              <a:chOff x="5229732" y="1143000"/>
              <a:chExt cx="2286000" cy="5719009"/>
            </a:xfrm>
          </p:grpSpPr>
          <p:sp>
            <p:nvSpPr>
              <p:cNvPr id="36" name="Pie 35"/>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Pie 36"/>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Pie 37"/>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Pie 38"/>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0" name="TextBox 39"/>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41" name="TextBox 40"/>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42" name="Straight Arrow Connector 41"/>
              <p:cNvCxnSpPr>
                <a:endCxn id="34" idx="0"/>
              </p:cNvCxnSpPr>
              <p:nvPr/>
            </p:nvCxnSpPr>
            <p:spPr>
              <a:xfrm flipV="1">
                <a:off x="6220332" y="1143000"/>
                <a:ext cx="113640" cy="11264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44" name="TextBox 43"/>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45" name="Straight Arrow Connector 44"/>
              <p:cNvCxnSpPr/>
              <p:nvPr/>
            </p:nvCxnSpPr>
            <p:spPr>
              <a:xfrm flipV="1">
                <a:off x="6248400" y="3886200"/>
                <a:ext cx="76200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47" name="TextBox 46"/>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48" name="Straight Arrow Connector 47"/>
              <p:cNvCxnSpPr/>
              <p:nvPr/>
            </p:nvCxnSpPr>
            <p:spPr>
              <a:xfrm flipV="1">
                <a:off x="6220332" y="2671009"/>
                <a:ext cx="790068" cy="81760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50" name="TextBox 49"/>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51" name="Straight Arrow Connector 50"/>
              <p:cNvCxnSpPr/>
              <p:nvPr/>
            </p:nvCxnSpPr>
            <p:spPr>
              <a:xfrm flipH="1" flipV="1">
                <a:off x="5610732" y="5109409"/>
                <a:ext cx="685800" cy="89380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pic>
        <p:nvPicPr>
          <p:cNvPr id="12" name="Picture 11"/>
          <p:cNvPicPr>
            <a:picLocks noChangeAspect="1"/>
          </p:cNvPicPr>
          <p:nvPr/>
        </p:nvPicPr>
        <p:blipFill>
          <a:blip r:embed="rId4"/>
          <a:stretch>
            <a:fillRect/>
          </a:stretch>
        </p:blipFill>
        <p:spPr>
          <a:xfrm>
            <a:off x="5291884" y="24358"/>
            <a:ext cx="1054100" cy="1803400"/>
          </a:xfrm>
          <a:prstGeom prst="rect">
            <a:avLst/>
          </a:prstGeom>
        </p:spPr>
      </p:pic>
      <p:sp>
        <p:nvSpPr>
          <p:cNvPr id="13" name="Rectangle 12"/>
          <p:cNvSpPr/>
          <p:nvPr/>
        </p:nvSpPr>
        <p:spPr>
          <a:xfrm>
            <a:off x="6475663" y="56732"/>
            <a:ext cx="2006078" cy="369332"/>
          </a:xfrm>
          <a:prstGeom prst="rect">
            <a:avLst/>
          </a:prstGeom>
        </p:spPr>
        <p:txBody>
          <a:bodyPr wrap="none">
            <a:spAutoFit/>
          </a:bodyPr>
          <a:lstStyle/>
          <a:p>
            <a:r>
              <a:rPr lang="en-US"/>
              <a:t>William W. Cohen</a:t>
            </a:r>
          </a:p>
        </p:txBody>
      </p:sp>
    </p:spTree>
    <p:extLst>
      <p:ext uri="{BB962C8B-B14F-4D97-AF65-F5344CB8AC3E}">
        <p14:creationId xmlns:p14="http://schemas.microsoft.com/office/powerpoint/2010/main" val="400683023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icture 8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219200"/>
            <a:ext cx="8839200" cy="4986904"/>
          </a:xfrm>
          <a:prstGeom prst="rect">
            <a:avLst/>
          </a:prstGeom>
        </p:spPr>
      </p:pic>
      <p:sp>
        <p:nvSpPr>
          <p:cNvPr id="3" name="Date Placeholder 2"/>
          <p:cNvSpPr>
            <a:spLocks noGrp="1"/>
          </p:cNvSpPr>
          <p:nvPr>
            <p:ph type="dt" sz="half" idx="10"/>
          </p:nvPr>
        </p:nvSpPr>
        <p:spPr/>
        <p:txBody>
          <a:bodyPr/>
          <a:lstStyle/>
          <a:p>
            <a:fld id="{B144F366-C044-4B4C-9ED0-43C134576ECA}" type="datetime1">
              <a:rPr lang="en-US" smtClean="0"/>
              <a:t>10/16/12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26</a:t>
            </a:fld>
            <a:endParaRPr lang="en-US"/>
          </a:p>
        </p:txBody>
      </p:sp>
      <p:grpSp>
        <p:nvGrpSpPr>
          <p:cNvPr id="12" name="Group 11"/>
          <p:cNvGrpSpPr/>
          <p:nvPr/>
        </p:nvGrpSpPr>
        <p:grpSpPr>
          <a:xfrm>
            <a:off x="6858000" y="721143"/>
            <a:ext cx="2286000" cy="5719009"/>
            <a:chOff x="6468987" y="721143"/>
            <a:chExt cx="2286000" cy="5719009"/>
          </a:xfrm>
        </p:grpSpPr>
        <p:sp>
          <p:nvSpPr>
            <p:cNvPr id="33" name="Rectangle 32"/>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6468987" y="721143"/>
              <a:ext cx="2286000" cy="5719009"/>
              <a:chOff x="5229732" y="1143000"/>
              <a:chExt cx="2286000" cy="5719009"/>
            </a:xfrm>
          </p:grpSpPr>
          <p:sp>
            <p:nvSpPr>
              <p:cNvPr id="25" name="Pie 24"/>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Pie 26"/>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Pie 31"/>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9" name="TextBox 8"/>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11" name="Straight Arrow Connector 10"/>
              <p:cNvCxnSpPr/>
              <p:nvPr/>
            </p:nvCxnSpPr>
            <p:spPr>
              <a:xfrm flipV="1">
                <a:off x="6220332" y="1143000"/>
                <a:ext cx="196514" cy="11264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16" name="TextBox 15"/>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17" name="Straight Arrow Connector 16"/>
              <p:cNvCxnSpPr/>
              <p:nvPr/>
            </p:nvCxnSpPr>
            <p:spPr>
              <a:xfrm flipV="1">
                <a:off x="6248400" y="3886200"/>
                <a:ext cx="76200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23" name="TextBox 22"/>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24" name="Straight Arrow Connector 23"/>
              <p:cNvCxnSpPr/>
              <p:nvPr/>
            </p:nvCxnSpPr>
            <p:spPr>
              <a:xfrm flipH="1" flipV="1">
                <a:off x="5562600" y="2590800"/>
                <a:ext cx="657732"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30" name="TextBox 29"/>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31" name="Straight Arrow Connector 30"/>
              <p:cNvCxnSpPr/>
              <p:nvPr/>
            </p:nvCxnSpPr>
            <p:spPr>
              <a:xfrm flipH="1" flipV="1">
                <a:off x="6019800" y="4953000"/>
                <a:ext cx="276732" cy="10502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sp>
        <p:nvSpPr>
          <p:cNvPr id="2" name="TextBox 1"/>
          <p:cNvSpPr txBox="1"/>
          <p:nvPr/>
        </p:nvSpPr>
        <p:spPr>
          <a:xfrm>
            <a:off x="1523999" y="1779336"/>
            <a:ext cx="5239303" cy="400110"/>
          </a:xfrm>
          <a:prstGeom prst="rect">
            <a:avLst/>
          </a:prstGeom>
          <a:solidFill>
            <a:schemeClr val="bg1"/>
          </a:solidFill>
        </p:spPr>
        <p:txBody>
          <a:bodyPr wrap="square" rtlCol="0">
            <a:spAutoFit/>
          </a:bodyPr>
          <a:lstStyle/>
          <a:p>
            <a:r>
              <a:rPr lang="en-US" sz="2000"/>
              <a:t>CSE 344 Introduction to Data Management</a:t>
            </a:r>
          </a:p>
        </p:txBody>
      </p:sp>
      <p:pic>
        <p:nvPicPr>
          <p:cNvPr id="13" name="Picture 12"/>
          <p:cNvPicPr>
            <a:picLocks noChangeAspect="1"/>
          </p:cNvPicPr>
          <p:nvPr/>
        </p:nvPicPr>
        <p:blipFill>
          <a:blip r:embed="rId3"/>
          <a:stretch>
            <a:fillRect/>
          </a:stretch>
        </p:blipFill>
        <p:spPr>
          <a:xfrm>
            <a:off x="5666747" y="0"/>
            <a:ext cx="1096556" cy="1371600"/>
          </a:xfrm>
          <a:prstGeom prst="rect">
            <a:avLst/>
          </a:prstGeom>
        </p:spPr>
      </p:pic>
      <p:sp>
        <p:nvSpPr>
          <p:cNvPr id="18" name="TextBox 17"/>
          <p:cNvSpPr txBox="1"/>
          <p:nvPr/>
        </p:nvSpPr>
        <p:spPr>
          <a:xfrm>
            <a:off x="6831258" y="34708"/>
            <a:ext cx="1606884" cy="646331"/>
          </a:xfrm>
          <a:prstGeom prst="rect">
            <a:avLst/>
          </a:prstGeom>
          <a:noFill/>
        </p:spPr>
        <p:txBody>
          <a:bodyPr wrap="square" rtlCol="0">
            <a:spAutoFit/>
          </a:bodyPr>
          <a:lstStyle/>
          <a:p>
            <a:r>
              <a:rPr lang="en-US"/>
              <a:t>Magda Balazinska</a:t>
            </a:r>
          </a:p>
        </p:txBody>
      </p:sp>
      <p:pic>
        <p:nvPicPr>
          <p:cNvPr id="19" name="Picture 18"/>
          <p:cNvPicPr>
            <a:picLocks noChangeAspect="1"/>
          </p:cNvPicPr>
          <p:nvPr/>
        </p:nvPicPr>
        <p:blipFill>
          <a:blip r:embed="rId4"/>
          <a:stretch>
            <a:fillRect/>
          </a:stretch>
        </p:blipFill>
        <p:spPr>
          <a:xfrm>
            <a:off x="4520517" y="34708"/>
            <a:ext cx="1119493" cy="1119493"/>
          </a:xfrm>
          <a:prstGeom prst="rect">
            <a:avLst/>
          </a:prstGeom>
        </p:spPr>
      </p:pic>
      <p:sp>
        <p:nvSpPr>
          <p:cNvPr id="34" name="TextBox 33"/>
          <p:cNvSpPr txBox="1"/>
          <p:nvPr/>
        </p:nvSpPr>
        <p:spPr>
          <a:xfrm>
            <a:off x="3741816" y="32088"/>
            <a:ext cx="1143000" cy="646331"/>
          </a:xfrm>
          <a:prstGeom prst="rect">
            <a:avLst/>
          </a:prstGeom>
          <a:noFill/>
        </p:spPr>
        <p:txBody>
          <a:bodyPr wrap="square" rtlCol="0">
            <a:spAutoFit/>
          </a:bodyPr>
          <a:lstStyle/>
          <a:p>
            <a:r>
              <a:rPr lang="en-US"/>
              <a:t>Dan Suciu</a:t>
            </a:r>
          </a:p>
        </p:txBody>
      </p:sp>
    </p:spTree>
    <p:extLst>
      <p:ext uri="{BB962C8B-B14F-4D97-AF65-F5344CB8AC3E}">
        <p14:creationId xmlns:p14="http://schemas.microsoft.com/office/powerpoint/2010/main" val="159317949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icture 7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9144000" cy="6586445"/>
          </a:xfrm>
          <a:prstGeom prst="rect">
            <a:avLst/>
          </a:prstGeom>
        </p:spPr>
      </p:pic>
      <p:sp>
        <p:nvSpPr>
          <p:cNvPr id="3" name="Date Placeholder 2"/>
          <p:cNvSpPr>
            <a:spLocks noGrp="1"/>
          </p:cNvSpPr>
          <p:nvPr>
            <p:ph type="dt" sz="half" idx="10"/>
          </p:nvPr>
        </p:nvSpPr>
        <p:spPr/>
        <p:txBody>
          <a:bodyPr/>
          <a:lstStyle/>
          <a:p>
            <a:fld id="{B144F366-C044-4B4C-9ED0-43C134576ECA}" type="datetime1">
              <a:rPr lang="en-US" smtClean="0"/>
              <a:t>10/16/12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27</a:t>
            </a:fld>
            <a:endParaRPr lang="en-US"/>
          </a:p>
        </p:txBody>
      </p:sp>
      <p:pic>
        <p:nvPicPr>
          <p:cNvPr id="10" name="Picture 9"/>
          <p:cNvPicPr>
            <a:picLocks noChangeAspect="1"/>
          </p:cNvPicPr>
          <p:nvPr/>
        </p:nvPicPr>
        <p:blipFill>
          <a:blip r:embed="rId3"/>
          <a:stretch>
            <a:fillRect/>
          </a:stretch>
        </p:blipFill>
        <p:spPr>
          <a:xfrm>
            <a:off x="4927606" y="127000"/>
            <a:ext cx="1628268" cy="947054"/>
          </a:xfrm>
          <a:prstGeom prst="rect">
            <a:avLst/>
          </a:prstGeom>
        </p:spPr>
      </p:pic>
      <p:sp>
        <p:nvSpPr>
          <p:cNvPr id="12" name="TextBox 11"/>
          <p:cNvSpPr txBox="1"/>
          <p:nvPr/>
        </p:nvSpPr>
        <p:spPr>
          <a:xfrm>
            <a:off x="4887502" y="1014359"/>
            <a:ext cx="2006594" cy="307777"/>
          </a:xfrm>
          <a:prstGeom prst="rect">
            <a:avLst/>
          </a:prstGeom>
          <a:noFill/>
        </p:spPr>
        <p:txBody>
          <a:bodyPr wrap="square" rtlCol="0">
            <a:spAutoFit/>
          </a:bodyPr>
          <a:lstStyle/>
          <a:p>
            <a:r>
              <a:rPr lang="en-US" sz="1400"/>
              <a:t>Jeff Hammerbacher</a:t>
            </a:r>
          </a:p>
        </p:txBody>
      </p:sp>
      <p:pic>
        <p:nvPicPr>
          <p:cNvPr id="13" name="Picture 12"/>
          <p:cNvPicPr>
            <a:picLocks noChangeAspect="1"/>
          </p:cNvPicPr>
          <p:nvPr/>
        </p:nvPicPr>
        <p:blipFill>
          <a:blip r:embed="rId4"/>
          <a:stretch>
            <a:fillRect/>
          </a:stretch>
        </p:blipFill>
        <p:spPr>
          <a:xfrm>
            <a:off x="6600334" y="-24643"/>
            <a:ext cx="755955" cy="1098697"/>
          </a:xfrm>
          <a:prstGeom prst="rect">
            <a:avLst/>
          </a:prstGeom>
        </p:spPr>
      </p:pic>
      <p:sp>
        <p:nvSpPr>
          <p:cNvPr id="27" name="TextBox 26"/>
          <p:cNvSpPr txBox="1"/>
          <p:nvPr/>
        </p:nvSpPr>
        <p:spPr>
          <a:xfrm>
            <a:off x="6517454" y="1007214"/>
            <a:ext cx="2006594" cy="307777"/>
          </a:xfrm>
          <a:prstGeom prst="rect">
            <a:avLst/>
          </a:prstGeom>
          <a:noFill/>
        </p:spPr>
        <p:txBody>
          <a:bodyPr wrap="square" rtlCol="0">
            <a:spAutoFit/>
          </a:bodyPr>
          <a:lstStyle/>
          <a:p>
            <a:r>
              <a:rPr lang="en-US" sz="1400"/>
              <a:t>Mike Franklin</a:t>
            </a:r>
          </a:p>
        </p:txBody>
      </p:sp>
      <p:grpSp>
        <p:nvGrpSpPr>
          <p:cNvPr id="32" name="Group 31"/>
          <p:cNvGrpSpPr/>
          <p:nvPr/>
        </p:nvGrpSpPr>
        <p:grpSpPr>
          <a:xfrm>
            <a:off x="6858000" y="1519991"/>
            <a:ext cx="2286000" cy="5719009"/>
            <a:chOff x="6468987" y="721143"/>
            <a:chExt cx="2286000" cy="5719009"/>
          </a:xfrm>
        </p:grpSpPr>
        <p:sp>
          <p:nvSpPr>
            <p:cNvPr id="33" name="Rectangle 32"/>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4" name="Group 33"/>
            <p:cNvGrpSpPr/>
            <p:nvPr/>
          </p:nvGrpSpPr>
          <p:grpSpPr>
            <a:xfrm>
              <a:off x="6468987" y="798096"/>
              <a:ext cx="2286000" cy="5642056"/>
              <a:chOff x="5229732" y="1219953"/>
              <a:chExt cx="2286000" cy="5642056"/>
            </a:xfrm>
          </p:grpSpPr>
          <p:sp>
            <p:nvSpPr>
              <p:cNvPr id="35" name="Pie 34"/>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Pie 35"/>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Pie 36"/>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Pie 37"/>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TextBox 38"/>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40" name="TextBox 39"/>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41" name="Straight Arrow Connector 40"/>
              <p:cNvCxnSpPr/>
              <p:nvPr/>
            </p:nvCxnSpPr>
            <p:spPr>
              <a:xfrm flipH="1" flipV="1">
                <a:off x="5995400" y="1219953"/>
                <a:ext cx="224932" cy="104946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43" name="TextBox 42"/>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44" name="Straight Arrow Connector 43"/>
              <p:cNvCxnSpPr/>
              <p:nvPr/>
            </p:nvCxnSpPr>
            <p:spPr>
              <a:xfrm flipH="1" flipV="1">
                <a:off x="5431584" y="3886200"/>
                <a:ext cx="816816"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46" name="TextBox 45"/>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47" name="Straight Arrow Connector 46"/>
              <p:cNvCxnSpPr/>
              <p:nvPr/>
            </p:nvCxnSpPr>
            <p:spPr>
              <a:xfrm flipV="1">
                <a:off x="6220332" y="2590800"/>
                <a:ext cx="562462"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49" name="TextBox 48"/>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50" name="Straight Arrow Connector 49"/>
              <p:cNvCxnSpPr/>
              <p:nvPr/>
            </p:nvCxnSpPr>
            <p:spPr>
              <a:xfrm flipH="1" flipV="1">
                <a:off x="5563594" y="5182353"/>
                <a:ext cx="732938" cy="82086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20880381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icture 7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4" y="1600200"/>
            <a:ext cx="7946184" cy="4572000"/>
          </a:xfrm>
          <a:prstGeom prst="rect">
            <a:avLst/>
          </a:prstGeom>
        </p:spPr>
      </p:pic>
      <p:sp>
        <p:nvSpPr>
          <p:cNvPr id="3" name="Date Placeholder 2"/>
          <p:cNvSpPr>
            <a:spLocks noGrp="1"/>
          </p:cNvSpPr>
          <p:nvPr>
            <p:ph type="dt" sz="half" idx="10"/>
          </p:nvPr>
        </p:nvSpPr>
        <p:spPr/>
        <p:txBody>
          <a:bodyPr/>
          <a:lstStyle/>
          <a:p>
            <a:fld id="{B144F366-C044-4B4C-9ED0-43C134576ECA}" type="datetime1">
              <a:rPr lang="en-US" smtClean="0"/>
              <a:t>10/16/12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28</a:t>
            </a:fld>
            <a:endParaRPr lang="en-US"/>
          </a:p>
        </p:txBody>
      </p:sp>
      <p:sp>
        <p:nvSpPr>
          <p:cNvPr id="2" name="TextBox 1"/>
          <p:cNvSpPr txBox="1"/>
          <p:nvPr/>
        </p:nvSpPr>
        <p:spPr>
          <a:xfrm>
            <a:off x="76200" y="685800"/>
            <a:ext cx="6200268" cy="523220"/>
          </a:xfrm>
          <a:prstGeom prst="rect">
            <a:avLst/>
          </a:prstGeom>
          <a:noFill/>
        </p:spPr>
        <p:txBody>
          <a:bodyPr wrap="square" rtlCol="0">
            <a:spAutoFit/>
          </a:bodyPr>
          <a:lstStyle/>
          <a:p>
            <a:r>
              <a:rPr lang="en-US" sz="2800"/>
              <a:t>Introduction to Data Science</a:t>
            </a:r>
          </a:p>
        </p:txBody>
      </p:sp>
      <p:pic>
        <p:nvPicPr>
          <p:cNvPr id="10" name="Picture 9"/>
          <p:cNvPicPr>
            <a:picLocks noChangeAspect="1"/>
          </p:cNvPicPr>
          <p:nvPr/>
        </p:nvPicPr>
        <p:blipFill>
          <a:blip r:embed="rId3"/>
          <a:stretch>
            <a:fillRect/>
          </a:stretch>
        </p:blipFill>
        <p:spPr>
          <a:xfrm>
            <a:off x="5323304" y="13007"/>
            <a:ext cx="1270000" cy="1270000"/>
          </a:xfrm>
          <a:prstGeom prst="rect">
            <a:avLst/>
          </a:prstGeom>
        </p:spPr>
      </p:pic>
      <p:sp>
        <p:nvSpPr>
          <p:cNvPr id="19" name="TextBox 18"/>
          <p:cNvSpPr txBox="1"/>
          <p:nvPr/>
        </p:nvSpPr>
        <p:spPr>
          <a:xfrm>
            <a:off x="5257800" y="1261646"/>
            <a:ext cx="1447800" cy="338554"/>
          </a:xfrm>
          <a:prstGeom prst="rect">
            <a:avLst/>
          </a:prstGeom>
          <a:solidFill>
            <a:schemeClr val="bg1"/>
          </a:solidFill>
        </p:spPr>
        <p:txBody>
          <a:bodyPr wrap="square" rtlCol="0">
            <a:spAutoFit/>
          </a:bodyPr>
          <a:lstStyle/>
          <a:p>
            <a:r>
              <a:rPr lang="en-US" sz="1600"/>
              <a:t>Rachel Schutt</a:t>
            </a:r>
          </a:p>
        </p:txBody>
      </p:sp>
      <p:pic>
        <p:nvPicPr>
          <p:cNvPr id="20" name="Picture 19" descr="Picture 7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67" y="41156"/>
            <a:ext cx="3785934" cy="684510"/>
          </a:xfrm>
          <a:prstGeom prst="rect">
            <a:avLst/>
          </a:prstGeom>
        </p:spPr>
      </p:pic>
      <p:grpSp>
        <p:nvGrpSpPr>
          <p:cNvPr id="32" name="Group 31"/>
          <p:cNvGrpSpPr/>
          <p:nvPr/>
        </p:nvGrpSpPr>
        <p:grpSpPr>
          <a:xfrm>
            <a:off x="6781800" y="1296375"/>
            <a:ext cx="2286000" cy="5719009"/>
            <a:chOff x="6468987" y="721143"/>
            <a:chExt cx="2286000" cy="5719009"/>
          </a:xfrm>
        </p:grpSpPr>
        <p:sp>
          <p:nvSpPr>
            <p:cNvPr id="33" name="Rectangle 32"/>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4" name="Group 33"/>
            <p:cNvGrpSpPr/>
            <p:nvPr/>
          </p:nvGrpSpPr>
          <p:grpSpPr>
            <a:xfrm>
              <a:off x="6468987" y="773769"/>
              <a:ext cx="2286000" cy="5666383"/>
              <a:chOff x="5229732" y="1195626"/>
              <a:chExt cx="2286000" cy="5666383"/>
            </a:xfrm>
          </p:grpSpPr>
          <p:sp>
            <p:nvSpPr>
              <p:cNvPr id="35" name="Pie 34"/>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Pie 35"/>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Pie 36"/>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Pie 37"/>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TextBox 38"/>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40" name="TextBox 39"/>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41" name="Straight Arrow Connector 40"/>
              <p:cNvCxnSpPr/>
              <p:nvPr/>
            </p:nvCxnSpPr>
            <p:spPr>
              <a:xfrm flipV="1">
                <a:off x="6220332" y="1195626"/>
                <a:ext cx="379662" cy="1073790"/>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43" name="TextBox 42"/>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44" name="Straight Arrow Connector 43"/>
              <p:cNvCxnSpPr/>
              <p:nvPr/>
            </p:nvCxnSpPr>
            <p:spPr>
              <a:xfrm flipH="1" flipV="1">
                <a:off x="5991732" y="3732825"/>
                <a:ext cx="256668" cy="974992"/>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46" name="TextBox 45"/>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47" name="Straight Arrow Connector 46"/>
              <p:cNvCxnSpPr/>
              <p:nvPr/>
            </p:nvCxnSpPr>
            <p:spPr>
              <a:xfrm flipV="1">
                <a:off x="6220332" y="2448580"/>
                <a:ext cx="532062"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49" name="TextBox 48"/>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50" name="Straight Arrow Connector 49"/>
              <p:cNvCxnSpPr/>
              <p:nvPr/>
            </p:nvCxnSpPr>
            <p:spPr>
              <a:xfrm flipV="1">
                <a:off x="6296532" y="5115580"/>
                <a:ext cx="560130" cy="8876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52855794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10/16/12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29</a:t>
            </a:fld>
            <a:endParaRPr lang="en-US"/>
          </a:p>
        </p:txBody>
      </p:sp>
      <p:pic>
        <p:nvPicPr>
          <p:cNvPr id="9" name="Picture 8" descr="Picture 8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1" y="1187551"/>
            <a:ext cx="7099300" cy="5594249"/>
          </a:xfrm>
          <a:prstGeom prst="rect">
            <a:avLst/>
          </a:prstGeom>
        </p:spPr>
      </p:pic>
      <p:grpSp>
        <p:nvGrpSpPr>
          <p:cNvPr id="10" name="Group 9"/>
          <p:cNvGrpSpPr/>
          <p:nvPr/>
        </p:nvGrpSpPr>
        <p:grpSpPr>
          <a:xfrm>
            <a:off x="6870022" y="1002466"/>
            <a:ext cx="2286000" cy="5719009"/>
            <a:chOff x="6468987" y="721143"/>
            <a:chExt cx="2286000" cy="5719009"/>
          </a:xfrm>
        </p:grpSpPr>
        <p:sp>
          <p:nvSpPr>
            <p:cNvPr id="11" name="Rectangle 10"/>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6468987" y="861677"/>
              <a:ext cx="2286000" cy="5578475"/>
              <a:chOff x="5229732" y="1283534"/>
              <a:chExt cx="2286000" cy="5578475"/>
            </a:xfrm>
          </p:grpSpPr>
          <p:sp>
            <p:nvSpPr>
              <p:cNvPr id="13" name="Pie 12"/>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Pie 13"/>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Pie 14"/>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Pie 15"/>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18" name="TextBox 17"/>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19" name="Straight Arrow Connector 18"/>
              <p:cNvCxnSpPr/>
              <p:nvPr/>
            </p:nvCxnSpPr>
            <p:spPr>
              <a:xfrm flipH="1" flipV="1">
                <a:off x="5827310" y="1283534"/>
                <a:ext cx="393022" cy="985884"/>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21" name="TextBox 20"/>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22" name="Straight Arrow Connector 21"/>
              <p:cNvCxnSpPr/>
              <p:nvPr/>
            </p:nvCxnSpPr>
            <p:spPr>
              <a:xfrm flipV="1">
                <a:off x="6248400" y="3886200"/>
                <a:ext cx="79811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24" name="TextBox 23"/>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25" name="Straight Arrow Connector 24"/>
              <p:cNvCxnSpPr/>
              <p:nvPr/>
            </p:nvCxnSpPr>
            <p:spPr>
              <a:xfrm flipH="1" flipV="1">
                <a:off x="6055910" y="2388184"/>
                <a:ext cx="164422" cy="1100432"/>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27" name="TextBox 26"/>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28" name="Straight Arrow Connector 27"/>
              <p:cNvCxnSpPr/>
              <p:nvPr/>
            </p:nvCxnSpPr>
            <p:spPr>
              <a:xfrm flipV="1">
                <a:off x="6296532" y="5017334"/>
                <a:ext cx="368978" cy="98588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pic>
        <p:nvPicPr>
          <p:cNvPr id="35" name="Picture 34"/>
          <p:cNvPicPr>
            <a:picLocks noChangeAspect="1"/>
          </p:cNvPicPr>
          <p:nvPr/>
        </p:nvPicPr>
        <p:blipFill>
          <a:blip r:embed="rId3"/>
          <a:stretch>
            <a:fillRect/>
          </a:stretch>
        </p:blipFill>
        <p:spPr>
          <a:xfrm>
            <a:off x="0" y="0"/>
            <a:ext cx="2362200" cy="1246079"/>
          </a:xfrm>
          <a:prstGeom prst="rect">
            <a:avLst/>
          </a:prstGeom>
        </p:spPr>
      </p:pic>
    </p:spTree>
    <p:extLst>
      <p:ext uri="{BB962C8B-B14F-4D97-AF65-F5344CB8AC3E}">
        <p14:creationId xmlns:p14="http://schemas.microsoft.com/office/powerpoint/2010/main" val="253915163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Date Placeholder 3"/>
          <p:cNvSpPr>
            <a:spLocks noGrp="1"/>
          </p:cNvSpPr>
          <p:nvPr>
            <p:ph type="dt" sz="quarter" idx="10"/>
          </p:nvPr>
        </p:nvSpPr>
        <p:spPr/>
        <p:txBody>
          <a:bodyPr/>
          <a:lstStyle/>
          <a:p>
            <a:pPr>
              <a:defRPr/>
            </a:pPr>
            <a:fld id="{01330898-AA65-7E4F-A00A-98ABE6E4A3BF}" type="datetime1">
              <a:rPr lang="en-US"/>
              <a:pPr>
                <a:defRPr/>
              </a:pPr>
              <a:t>10/16/12</a:t>
            </a:fld>
            <a:endParaRPr lang="en-US"/>
          </a:p>
        </p:txBody>
      </p:sp>
      <p:sp>
        <p:nvSpPr>
          <p:cNvPr id="15" name="Footer Placeholder 4"/>
          <p:cNvSpPr>
            <a:spLocks noGrp="1"/>
          </p:cNvSpPr>
          <p:nvPr>
            <p:ph type="ftr" sz="quarter" idx="11"/>
          </p:nvPr>
        </p:nvSpPr>
        <p:spPr/>
        <p:txBody>
          <a:bodyPr/>
          <a:lstStyle/>
          <a:p>
            <a:pPr>
              <a:defRPr/>
            </a:pPr>
            <a:r>
              <a:rPr lang="en-US"/>
              <a:t>Bill Howe, eScience Institute</a:t>
            </a:r>
          </a:p>
        </p:txBody>
      </p:sp>
      <p:sp>
        <p:nvSpPr>
          <p:cNvPr id="16" name="Slide Number Placeholder 5"/>
          <p:cNvSpPr>
            <a:spLocks noGrp="1"/>
          </p:cNvSpPr>
          <p:nvPr>
            <p:ph type="sldNum" sz="quarter" idx="12"/>
          </p:nvPr>
        </p:nvSpPr>
        <p:spPr/>
        <p:txBody>
          <a:bodyPr/>
          <a:lstStyle/>
          <a:p>
            <a:pPr>
              <a:defRPr/>
            </a:pPr>
            <a:fld id="{78695161-18CF-4E4B-BFF4-C93468DFF083}" type="slidenum">
              <a:rPr lang="en-US"/>
              <a:pPr>
                <a:defRPr/>
              </a:pPr>
              <a:t>3</a:t>
            </a:fld>
            <a:endParaRPr lang="en-US"/>
          </a:p>
        </p:txBody>
      </p:sp>
      <p:grpSp>
        <p:nvGrpSpPr>
          <p:cNvPr id="281602" name="Group 2"/>
          <p:cNvGrpSpPr>
            <a:grpSpLocks/>
          </p:cNvGrpSpPr>
          <p:nvPr/>
        </p:nvGrpSpPr>
        <p:grpSpPr bwMode="auto">
          <a:xfrm>
            <a:off x="2309813" y="3016250"/>
            <a:ext cx="4737100" cy="3219450"/>
            <a:chOff x="1447" y="1987"/>
            <a:chExt cx="2984" cy="2028"/>
          </a:xfrm>
        </p:grpSpPr>
        <p:pic>
          <p:nvPicPr>
            <p:cNvPr id="7182" name="Picture 3" descr="GenomeSequencer.jpg                                            00365F85Macintosh HD                   C63A6B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 y="2545"/>
              <a:ext cx="1399" cy="1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3" name="Picture 4" descr="short_reads.tiff                                               00365F85Macintosh HD                   C63A6B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1447" y="1987"/>
              <a:ext cx="2984"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1605" name="Group 5"/>
          <p:cNvGrpSpPr>
            <a:grpSpLocks/>
          </p:cNvGrpSpPr>
          <p:nvPr/>
        </p:nvGrpSpPr>
        <p:grpSpPr bwMode="auto">
          <a:xfrm>
            <a:off x="198438" y="3451225"/>
            <a:ext cx="2733675" cy="2809875"/>
            <a:chOff x="108" y="2171"/>
            <a:chExt cx="1722" cy="1770"/>
          </a:xfrm>
        </p:grpSpPr>
        <p:pic>
          <p:nvPicPr>
            <p:cNvPr id="28160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 y="2171"/>
              <a:ext cx="1309" cy="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181" name="Picture 7" descr="Profile-470.jpg                                                00365F85Macintosh HD                   C63A6B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 y="2879"/>
              <a:ext cx="1345" cy="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1608" name="Rectangle 8"/>
          <p:cNvSpPr>
            <a:spLocks noGrp="1" noChangeArrowheads="1"/>
          </p:cNvSpPr>
          <p:nvPr>
            <p:ph type="title"/>
          </p:nvPr>
        </p:nvSpPr>
        <p:spPr>
          <a:xfrm>
            <a:off x="816979" y="552450"/>
            <a:ext cx="7448550" cy="685800"/>
          </a:xfrm>
        </p:spPr>
        <p:txBody>
          <a:bodyPr/>
          <a:lstStyle/>
          <a:p>
            <a:pPr eaLnBrk="1" hangingPunct="1">
              <a:defRPr/>
            </a:pPr>
            <a:r>
              <a:rPr lang="en-US" sz="2400" smtClean="0">
                <a:cs typeface="+mj-cs"/>
              </a:rPr>
              <a:t>Science is reducing to a data problem</a:t>
            </a:r>
          </a:p>
        </p:txBody>
      </p:sp>
      <p:sp>
        <p:nvSpPr>
          <p:cNvPr id="281609" name="Rectangle 9"/>
          <p:cNvSpPr>
            <a:spLocks noGrp="1" noChangeArrowheads="1"/>
          </p:cNvSpPr>
          <p:nvPr>
            <p:ph type="body" idx="1"/>
          </p:nvPr>
        </p:nvSpPr>
        <p:spPr>
          <a:xfrm>
            <a:off x="0" y="1238250"/>
            <a:ext cx="9144000" cy="1951038"/>
          </a:xfrm>
        </p:spPr>
        <p:txBody>
          <a:bodyPr/>
          <a:lstStyle/>
          <a:p>
            <a:pPr eaLnBrk="1" hangingPunct="1">
              <a:lnSpc>
                <a:spcPct val="90000"/>
              </a:lnSpc>
              <a:buFont typeface="Wingdings" charset="0"/>
              <a:buNone/>
              <a:defRPr/>
            </a:pPr>
            <a:r>
              <a:rPr lang="en-US" sz="1600" b="1" i="1" smtClean="0">
                <a:solidFill>
                  <a:schemeClr val="tx2"/>
                </a:solidFill>
                <a:cs typeface="+mn-cs"/>
              </a:rPr>
              <a:t>    Old model: </a:t>
            </a:r>
            <a:r>
              <a:rPr lang="ja-JP" altLang="en-US" sz="1600" b="1" i="1" smtClean="0">
                <a:solidFill>
                  <a:schemeClr val="tx2"/>
                </a:solidFill>
                <a:latin typeface="Arial"/>
                <a:cs typeface="+mn-cs"/>
              </a:rPr>
              <a:t>“</a:t>
            </a:r>
            <a:r>
              <a:rPr lang="en-US" sz="1600" b="1" i="1" smtClean="0">
                <a:solidFill>
                  <a:schemeClr val="tx2"/>
                </a:solidFill>
                <a:cs typeface="+mn-cs"/>
              </a:rPr>
              <a:t>Query the world</a:t>
            </a:r>
            <a:r>
              <a:rPr lang="ja-JP" altLang="en-US" sz="1600" b="1" i="1" smtClean="0">
                <a:solidFill>
                  <a:schemeClr val="tx2"/>
                </a:solidFill>
                <a:latin typeface="Arial"/>
                <a:cs typeface="+mn-cs"/>
              </a:rPr>
              <a:t>”</a:t>
            </a:r>
            <a:r>
              <a:rPr lang="en-US" sz="1600" b="1" i="1" smtClean="0">
                <a:solidFill>
                  <a:schemeClr val="tx2"/>
                </a:solidFill>
                <a:cs typeface="+mn-cs"/>
              </a:rPr>
              <a:t>  (Data acquisition coupled to a specific hypothesis)</a:t>
            </a:r>
          </a:p>
          <a:p>
            <a:pPr eaLnBrk="1" hangingPunct="1">
              <a:lnSpc>
                <a:spcPct val="90000"/>
              </a:lnSpc>
              <a:buFont typeface="Wingdings" charset="0"/>
              <a:buNone/>
              <a:defRPr/>
            </a:pPr>
            <a:r>
              <a:rPr lang="en-US" sz="1600" b="1" i="1" smtClean="0">
                <a:solidFill>
                  <a:srgbClr val="A50021"/>
                </a:solidFill>
                <a:cs typeface="+mn-cs"/>
              </a:rPr>
              <a:t>    </a:t>
            </a:r>
            <a:r>
              <a:rPr lang="en-US" sz="1600" b="1" i="1" smtClean="0">
                <a:solidFill>
                  <a:schemeClr val="hlink"/>
                </a:solidFill>
                <a:cs typeface="+mn-cs"/>
              </a:rPr>
              <a:t>New model: </a:t>
            </a:r>
            <a:r>
              <a:rPr lang="ja-JP" altLang="en-US" sz="1600" b="1" i="1" smtClean="0">
                <a:solidFill>
                  <a:schemeClr val="hlink"/>
                </a:solidFill>
                <a:latin typeface="Arial"/>
                <a:cs typeface="+mn-cs"/>
              </a:rPr>
              <a:t>“</a:t>
            </a:r>
            <a:r>
              <a:rPr lang="en-US" sz="1600" b="1" i="1" smtClean="0">
                <a:solidFill>
                  <a:schemeClr val="hlink"/>
                </a:solidFill>
                <a:cs typeface="+mn-cs"/>
              </a:rPr>
              <a:t>Download the world</a:t>
            </a:r>
            <a:r>
              <a:rPr lang="ja-JP" altLang="en-US" sz="1600" b="1" i="1" smtClean="0">
                <a:solidFill>
                  <a:schemeClr val="hlink"/>
                </a:solidFill>
                <a:latin typeface="Arial"/>
                <a:cs typeface="+mn-cs"/>
              </a:rPr>
              <a:t>”</a:t>
            </a:r>
            <a:r>
              <a:rPr lang="en-US" sz="1600" b="1" i="1" smtClean="0">
                <a:solidFill>
                  <a:schemeClr val="hlink"/>
                </a:solidFill>
                <a:cs typeface="+mn-cs"/>
              </a:rPr>
              <a:t> (Data acquisition supports many hypotheses)</a:t>
            </a:r>
            <a:endParaRPr lang="en-US" sz="1800" smtClean="0">
              <a:solidFill>
                <a:schemeClr val="hlink"/>
              </a:solidFill>
              <a:cs typeface="+mn-cs"/>
            </a:endParaRPr>
          </a:p>
          <a:p>
            <a:pPr lvl="1" eaLnBrk="1" hangingPunct="1">
              <a:lnSpc>
                <a:spcPct val="90000"/>
              </a:lnSpc>
              <a:defRPr/>
            </a:pPr>
            <a:r>
              <a:rPr lang="en-US" sz="1600" b="1" smtClean="0"/>
              <a:t>Astronomy: High-resolution, high-frequency sky surveys (SDSS, LSST, PanSTARRS)</a:t>
            </a:r>
          </a:p>
          <a:p>
            <a:pPr lvl="1" eaLnBrk="1" hangingPunct="1">
              <a:lnSpc>
                <a:spcPct val="90000"/>
              </a:lnSpc>
              <a:defRPr/>
            </a:pPr>
            <a:r>
              <a:rPr lang="en-US" sz="1600" b="1" smtClean="0"/>
              <a:t>Biology: lab automation, high-throughput sequencing, </a:t>
            </a:r>
          </a:p>
          <a:p>
            <a:pPr lvl="1" eaLnBrk="1" hangingPunct="1">
              <a:lnSpc>
                <a:spcPct val="90000"/>
              </a:lnSpc>
              <a:defRPr/>
            </a:pPr>
            <a:r>
              <a:rPr lang="en-US" sz="1600" b="1" smtClean="0"/>
              <a:t>Oceanography: high-resolution models, cheap sensors, satellites</a:t>
            </a:r>
            <a:endParaRPr lang="en-US" sz="3200" smtClean="0"/>
          </a:p>
        </p:txBody>
      </p:sp>
      <p:pic>
        <p:nvPicPr>
          <p:cNvPr id="28161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5763" y="3622675"/>
            <a:ext cx="1681162" cy="289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1611"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6734969" y="3334544"/>
            <a:ext cx="2711450" cy="170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81612" name="Text Box 12"/>
          <p:cNvSpPr txBox="1">
            <a:spLocks noChangeArrowheads="1"/>
          </p:cNvSpPr>
          <p:nvPr/>
        </p:nvSpPr>
        <p:spPr bwMode="auto">
          <a:xfrm>
            <a:off x="182563" y="3540125"/>
            <a:ext cx="2144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solidFill>
                  <a:schemeClr val="bg1"/>
                </a:solidFill>
                <a:cs typeface="+mn-cs"/>
              </a:rPr>
              <a:t>40TB / 2 nights</a:t>
            </a:r>
          </a:p>
        </p:txBody>
      </p:sp>
      <p:sp>
        <p:nvSpPr>
          <p:cNvPr id="281613" name="Text Box 13"/>
          <p:cNvSpPr txBox="1">
            <a:spLocks noChangeArrowheads="1"/>
          </p:cNvSpPr>
          <p:nvPr/>
        </p:nvSpPr>
        <p:spPr bwMode="auto">
          <a:xfrm>
            <a:off x="3044825" y="5146675"/>
            <a:ext cx="21447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a:solidFill>
                  <a:schemeClr val="bg1"/>
                </a:solidFill>
                <a:cs typeface="+mn-cs"/>
              </a:rPr>
              <a:t>~1TB / day</a:t>
            </a:r>
          </a:p>
          <a:p>
            <a:pPr>
              <a:defRPr/>
            </a:pPr>
            <a:r>
              <a:rPr lang="en-US">
                <a:solidFill>
                  <a:schemeClr val="bg1"/>
                </a:solidFill>
                <a:cs typeface="+mn-cs"/>
              </a:rPr>
              <a:t>100s of devices</a:t>
            </a:r>
          </a:p>
        </p:txBody>
      </p:sp>
    </p:spTree>
    <p:extLst>
      <p:ext uri="{BB962C8B-B14F-4D97-AF65-F5344CB8AC3E}">
        <p14:creationId xmlns:p14="http://schemas.microsoft.com/office/powerpoint/2010/main" val="14625197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8160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816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816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816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icture 7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00"/>
            <a:ext cx="9144000" cy="6642429"/>
          </a:xfrm>
          <a:prstGeom prst="rect">
            <a:avLst/>
          </a:prstGeom>
        </p:spPr>
      </p:pic>
      <p:sp>
        <p:nvSpPr>
          <p:cNvPr id="32" name="Rectangle 31"/>
          <p:cNvSpPr/>
          <p:nvPr/>
        </p:nvSpPr>
        <p:spPr>
          <a:xfrm>
            <a:off x="17378" y="5806072"/>
            <a:ext cx="2421021" cy="108267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B144F366-C044-4B4C-9ED0-43C134576ECA}" type="datetime1">
              <a:rPr lang="en-US" smtClean="0"/>
              <a:t>10/16/12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30</a:t>
            </a:fld>
            <a:endParaRPr lang="en-US"/>
          </a:p>
        </p:txBody>
      </p:sp>
      <p:pic>
        <p:nvPicPr>
          <p:cNvPr id="25" name="Picture 3" descr="eScienc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411" y="5745748"/>
            <a:ext cx="1138989" cy="110487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79" y="5915609"/>
            <a:ext cx="1219200"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3" name="Picture 12"/>
          <p:cNvPicPr>
            <a:picLocks noChangeAspect="1"/>
          </p:cNvPicPr>
          <p:nvPr/>
        </p:nvPicPr>
        <p:blipFill>
          <a:blip r:embed="rId5"/>
          <a:stretch>
            <a:fillRect/>
          </a:stretch>
        </p:blipFill>
        <p:spPr>
          <a:xfrm>
            <a:off x="7049337" y="118979"/>
            <a:ext cx="1001859" cy="1001859"/>
          </a:xfrm>
          <a:prstGeom prst="rect">
            <a:avLst/>
          </a:prstGeom>
        </p:spPr>
      </p:pic>
      <p:pic>
        <p:nvPicPr>
          <p:cNvPr id="18" name="Picture 17"/>
          <p:cNvPicPr>
            <a:picLocks noChangeAspect="1"/>
          </p:cNvPicPr>
          <p:nvPr/>
        </p:nvPicPr>
        <p:blipFill>
          <a:blip r:embed="rId6"/>
          <a:stretch>
            <a:fillRect/>
          </a:stretch>
        </p:blipFill>
        <p:spPr>
          <a:xfrm>
            <a:off x="4565650" y="2132"/>
            <a:ext cx="952500" cy="1193800"/>
          </a:xfrm>
          <a:prstGeom prst="rect">
            <a:avLst/>
          </a:prstGeom>
        </p:spPr>
      </p:pic>
      <p:sp>
        <p:nvSpPr>
          <p:cNvPr id="19" name="Rectangle 18"/>
          <p:cNvSpPr/>
          <p:nvPr/>
        </p:nvSpPr>
        <p:spPr>
          <a:xfrm>
            <a:off x="5696165" y="2133"/>
            <a:ext cx="1085635" cy="1158066"/>
          </a:xfrm>
          <a:prstGeom prst="rect">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565650" y="1186934"/>
            <a:ext cx="1301750" cy="338554"/>
          </a:xfrm>
          <a:prstGeom prst="rect">
            <a:avLst/>
          </a:prstGeom>
          <a:solidFill>
            <a:schemeClr val="bg1"/>
          </a:solidFill>
        </p:spPr>
        <p:txBody>
          <a:bodyPr wrap="square" rtlCol="0">
            <a:spAutoFit/>
          </a:bodyPr>
          <a:lstStyle/>
          <a:p>
            <a:r>
              <a:rPr lang="en-US" sz="1600"/>
              <a:t>Bill Howe</a:t>
            </a:r>
          </a:p>
        </p:txBody>
      </p:sp>
      <p:sp>
        <p:nvSpPr>
          <p:cNvPr id="34" name="TextBox 33"/>
          <p:cNvSpPr txBox="1"/>
          <p:nvPr/>
        </p:nvSpPr>
        <p:spPr>
          <a:xfrm>
            <a:off x="5558250" y="1183104"/>
            <a:ext cx="1890515" cy="338554"/>
          </a:xfrm>
          <a:prstGeom prst="rect">
            <a:avLst/>
          </a:prstGeom>
          <a:solidFill>
            <a:schemeClr val="bg1"/>
          </a:solidFill>
        </p:spPr>
        <p:txBody>
          <a:bodyPr wrap="square" rtlCol="0">
            <a:spAutoFit/>
          </a:bodyPr>
          <a:lstStyle/>
          <a:p>
            <a:r>
              <a:rPr lang="en-US" sz="1600"/>
              <a:t>Richard Sharp</a:t>
            </a:r>
          </a:p>
        </p:txBody>
      </p:sp>
      <p:grpSp>
        <p:nvGrpSpPr>
          <p:cNvPr id="36" name="Group 35"/>
          <p:cNvGrpSpPr/>
          <p:nvPr/>
        </p:nvGrpSpPr>
        <p:grpSpPr>
          <a:xfrm>
            <a:off x="6553200" y="1596191"/>
            <a:ext cx="2286000" cy="5719009"/>
            <a:chOff x="6468987" y="721143"/>
            <a:chExt cx="2286000" cy="5719009"/>
          </a:xfrm>
        </p:grpSpPr>
        <p:sp>
          <p:nvSpPr>
            <p:cNvPr id="37" name="Rectangle 36"/>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6468987" y="798831"/>
              <a:ext cx="2286000" cy="5641321"/>
              <a:chOff x="5229732" y="1220688"/>
              <a:chExt cx="2286000" cy="5641321"/>
            </a:xfrm>
          </p:grpSpPr>
          <p:sp>
            <p:nvSpPr>
              <p:cNvPr id="39" name="Pie 38"/>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0" name="Pie 39"/>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1" name="Pie 40"/>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2" name="Pie 41"/>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TextBox 42"/>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44" name="TextBox 43"/>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45" name="Straight Arrow Connector 44"/>
              <p:cNvCxnSpPr/>
              <p:nvPr/>
            </p:nvCxnSpPr>
            <p:spPr>
              <a:xfrm flipV="1">
                <a:off x="6220332" y="1220688"/>
                <a:ext cx="533400" cy="104872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47" name="TextBox 46"/>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48" name="Straight Arrow Connector 47"/>
              <p:cNvCxnSpPr/>
              <p:nvPr/>
            </p:nvCxnSpPr>
            <p:spPr>
              <a:xfrm flipV="1">
                <a:off x="6248400" y="3886200"/>
                <a:ext cx="733932" cy="82161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50" name="TextBox 49"/>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51" name="Straight Arrow Connector 50"/>
              <p:cNvCxnSpPr/>
              <p:nvPr/>
            </p:nvCxnSpPr>
            <p:spPr>
              <a:xfrm flipH="1" flipV="1">
                <a:off x="5763132" y="2448580"/>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53" name="TextBox 52"/>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54" name="Straight Arrow Connector 53"/>
              <p:cNvCxnSpPr/>
              <p:nvPr/>
            </p:nvCxnSpPr>
            <p:spPr>
              <a:xfrm flipV="1">
                <a:off x="6296532" y="5115580"/>
                <a:ext cx="560130" cy="8876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sp>
        <p:nvSpPr>
          <p:cNvPr id="59" name="TextBox 58"/>
          <p:cNvSpPr txBox="1"/>
          <p:nvPr/>
        </p:nvSpPr>
        <p:spPr>
          <a:xfrm>
            <a:off x="7006168" y="1176086"/>
            <a:ext cx="1890515" cy="338554"/>
          </a:xfrm>
          <a:prstGeom prst="rect">
            <a:avLst/>
          </a:prstGeom>
          <a:solidFill>
            <a:schemeClr val="bg1"/>
          </a:solidFill>
        </p:spPr>
        <p:txBody>
          <a:bodyPr wrap="square" rtlCol="0">
            <a:spAutoFit/>
          </a:bodyPr>
          <a:lstStyle/>
          <a:p>
            <a:r>
              <a:rPr lang="en-US" sz="1600"/>
              <a:t>Roger Barga</a:t>
            </a:r>
          </a:p>
        </p:txBody>
      </p:sp>
    </p:spTree>
    <p:extLst>
      <p:ext uri="{BB962C8B-B14F-4D97-AF65-F5344CB8AC3E}">
        <p14:creationId xmlns:p14="http://schemas.microsoft.com/office/powerpoint/2010/main" val="80592841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10/16/12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31</a:t>
            </a:fld>
            <a:endParaRPr lang="en-US"/>
          </a:p>
        </p:txBody>
      </p:sp>
      <p:pic>
        <p:nvPicPr>
          <p:cNvPr id="5" name="Picture 4" descr="Picture 7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3762"/>
            <a:ext cx="9144000" cy="4842588"/>
          </a:xfrm>
          <a:prstGeom prst="rect">
            <a:avLst/>
          </a:prstGeom>
        </p:spPr>
      </p:pic>
      <p:pic>
        <p:nvPicPr>
          <p:cNvPr id="6" name="Picture 3" descr="eScienc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011" y="14164"/>
            <a:ext cx="1138989" cy="11048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1569" y="184025"/>
            <a:ext cx="1219200"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 name="Picture 7"/>
          <p:cNvPicPr>
            <a:picLocks noChangeAspect="1"/>
          </p:cNvPicPr>
          <p:nvPr/>
        </p:nvPicPr>
        <p:blipFill>
          <a:blip r:embed="rId6"/>
          <a:stretch>
            <a:fillRect/>
          </a:stretch>
        </p:blipFill>
        <p:spPr>
          <a:xfrm>
            <a:off x="5715000" y="2132"/>
            <a:ext cx="952500" cy="1193800"/>
          </a:xfrm>
          <a:prstGeom prst="rect">
            <a:avLst/>
          </a:prstGeom>
        </p:spPr>
      </p:pic>
      <p:sp>
        <p:nvSpPr>
          <p:cNvPr id="9" name="TextBox 8"/>
          <p:cNvSpPr txBox="1"/>
          <p:nvPr/>
        </p:nvSpPr>
        <p:spPr>
          <a:xfrm>
            <a:off x="5715000" y="1186934"/>
            <a:ext cx="1301750" cy="338554"/>
          </a:xfrm>
          <a:prstGeom prst="rect">
            <a:avLst/>
          </a:prstGeom>
          <a:solidFill>
            <a:schemeClr val="bg1"/>
          </a:solidFill>
        </p:spPr>
        <p:txBody>
          <a:bodyPr wrap="square" rtlCol="0">
            <a:spAutoFit/>
          </a:bodyPr>
          <a:lstStyle/>
          <a:p>
            <a:r>
              <a:rPr lang="en-US" sz="1600"/>
              <a:t>Bill Howe</a:t>
            </a:r>
          </a:p>
        </p:txBody>
      </p:sp>
      <p:grpSp>
        <p:nvGrpSpPr>
          <p:cNvPr id="33" name="Group 32"/>
          <p:cNvGrpSpPr/>
          <p:nvPr/>
        </p:nvGrpSpPr>
        <p:grpSpPr>
          <a:xfrm>
            <a:off x="6858000" y="1278279"/>
            <a:ext cx="2286000" cy="5719009"/>
            <a:chOff x="6468987" y="721143"/>
            <a:chExt cx="2286000" cy="5719009"/>
          </a:xfrm>
        </p:grpSpPr>
        <p:sp>
          <p:nvSpPr>
            <p:cNvPr id="34" name="Rectangle 33"/>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468987" y="798831"/>
              <a:ext cx="2286000" cy="5641321"/>
              <a:chOff x="5229732" y="1220688"/>
              <a:chExt cx="2286000" cy="5641321"/>
            </a:xfrm>
          </p:grpSpPr>
          <p:sp>
            <p:nvSpPr>
              <p:cNvPr id="36" name="Pie 35"/>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Pie 36"/>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Pie 37"/>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Pie 38"/>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0" name="TextBox 39"/>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41" name="TextBox 40"/>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42" name="Straight Arrow Connector 41"/>
              <p:cNvCxnSpPr/>
              <p:nvPr/>
            </p:nvCxnSpPr>
            <p:spPr>
              <a:xfrm flipV="1">
                <a:off x="6220332" y="1220688"/>
                <a:ext cx="533400" cy="104872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44" name="TextBox 43"/>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45" name="Straight Arrow Connector 44"/>
              <p:cNvCxnSpPr/>
              <p:nvPr/>
            </p:nvCxnSpPr>
            <p:spPr>
              <a:xfrm flipV="1">
                <a:off x="6248400" y="3886200"/>
                <a:ext cx="733932" cy="82161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47" name="TextBox 46"/>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48" name="Straight Arrow Connector 47"/>
              <p:cNvCxnSpPr/>
              <p:nvPr/>
            </p:nvCxnSpPr>
            <p:spPr>
              <a:xfrm flipH="1" flipV="1">
                <a:off x="5763132" y="2448580"/>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50" name="TextBox 49"/>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51" name="Straight Arrow Connector 50"/>
              <p:cNvCxnSpPr/>
              <p:nvPr/>
            </p:nvCxnSpPr>
            <p:spPr>
              <a:xfrm flipV="1">
                <a:off x="6296532" y="5115580"/>
                <a:ext cx="560130" cy="8876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12" name="Group 11"/>
          <p:cNvGrpSpPr/>
          <p:nvPr/>
        </p:nvGrpSpPr>
        <p:grpSpPr>
          <a:xfrm>
            <a:off x="375597" y="2093340"/>
            <a:ext cx="6641270" cy="2044444"/>
            <a:chOff x="1244600" y="2400300"/>
            <a:chExt cx="6641270" cy="2044444"/>
          </a:xfrm>
        </p:grpSpPr>
        <p:pic>
          <p:nvPicPr>
            <p:cNvPr id="10" name="Picture 9" descr="Picture 7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4600" y="2400300"/>
              <a:ext cx="6641270" cy="2044444"/>
            </a:xfrm>
            <a:prstGeom prst="rect">
              <a:avLst/>
            </a:prstGeom>
            <a:ln w="50800">
              <a:solidFill>
                <a:schemeClr val="accent6"/>
              </a:solidFill>
            </a:ln>
          </p:spPr>
        </p:pic>
        <p:sp>
          <p:nvSpPr>
            <p:cNvPr id="11" name="Rounded Rectangle 10"/>
            <p:cNvSpPr/>
            <p:nvPr/>
          </p:nvSpPr>
          <p:spPr>
            <a:xfrm>
              <a:off x="6324600" y="3846096"/>
              <a:ext cx="1149350" cy="457200"/>
            </a:xfrm>
            <a:prstGeom prst="round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772377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10/16/12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32</a:t>
            </a:fld>
            <a:endParaRPr lang="en-US"/>
          </a:p>
        </p:txBody>
      </p:sp>
      <p:grpSp>
        <p:nvGrpSpPr>
          <p:cNvPr id="24" name="Group 23"/>
          <p:cNvGrpSpPr/>
          <p:nvPr/>
        </p:nvGrpSpPr>
        <p:grpSpPr>
          <a:xfrm>
            <a:off x="3154947" y="1052186"/>
            <a:ext cx="2286000" cy="5719009"/>
            <a:chOff x="6468987" y="721143"/>
            <a:chExt cx="2286000" cy="5719009"/>
          </a:xfrm>
        </p:grpSpPr>
        <p:sp>
          <p:nvSpPr>
            <p:cNvPr id="25" name="Rectangle 24"/>
            <p:cNvSpPr/>
            <p:nvPr/>
          </p:nvSpPr>
          <p:spPr>
            <a:xfrm>
              <a:off x="6506427" y="721143"/>
              <a:ext cx="2133600" cy="5213350"/>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6468987" y="798831"/>
              <a:ext cx="2286000" cy="5641321"/>
              <a:chOff x="5229732" y="1220688"/>
              <a:chExt cx="2286000" cy="5641321"/>
            </a:xfrm>
          </p:grpSpPr>
          <p:sp>
            <p:nvSpPr>
              <p:cNvPr id="27" name="Pie 26"/>
              <p:cNvSpPr/>
              <p:nvPr/>
            </p:nvSpPr>
            <p:spPr>
              <a:xfrm>
                <a:off x="5231070" y="1451809"/>
                <a:ext cx="1981200" cy="1676400"/>
              </a:xfrm>
              <a:prstGeom prst="pie">
                <a:avLst>
                  <a:gd name="adj1" fmla="val 12991506"/>
                  <a:gd name="adj2" fmla="val 19577154"/>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Pie 27"/>
              <p:cNvSpPr/>
              <p:nvPr/>
            </p:nvSpPr>
            <p:spPr>
              <a:xfrm>
                <a:off x="5259138" y="38902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Pie 28"/>
              <p:cNvSpPr/>
              <p:nvPr/>
            </p:nvSpPr>
            <p:spPr>
              <a:xfrm>
                <a:off x="5231070" y="267100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Pie 29"/>
              <p:cNvSpPr/>
              <p:nvPr/>
            </p:nvSpPr>
            <p:spPr>
              <a:xfrm>
                <a:off x="5307270" y="5185609"/>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5403516" y="2049630"/>
                <a:ext cx="914400" cy="338554"/>
              </a:xfrm>
              <a:prstGeom prst="rect">
                <a:avLst/>
              </a:prstGeom>
              <a:noFill/>
            </p:spPr>
            <p:txBody>
              <a:bodyPr wrap="square" rtlCol="0">
                <a:spAutoFit/>
              </a:bodyPr>
              <a:lstStyle/>
              <a:p>
                <a:r>
                  <a:rPr lang="en-US" sz="1600"/>
                  <a:t>tools</a:t>
                </a:r>
              </a:p>
            </p:txBody>
          </p:sp>
          <p:sp>
            <p:nvSpPr>
              <p:cNvPr id="32" name="TextBox 31"/>
              <p:cNvSpPr txBox="1"/>
              <p:nvPr/>
            </p:nvSpPr>
            <p:spPr>
              <a:xfrm>
                <a:off x="6416846" y="2028964"/>
                <a:ext cx="870286" cy="338554"/>
              </a:xfrm>
              <a:prstGeom prst="rect">
                <a:avLst/>
              </a:prstGeom>
              <a:noFill/>
            </p:spPr>
            <p:txBody>
              <a:bodyPr wrap="square" rtlCol="0">
                <a:spAutoFit/>
              </a:bodyPr>
              <a:lstStyle/>
              <a:p>
                <a:r>
                  <a:rPr lang="en-US" sz="1600"/>
                  <a:t>abstr.</a:t>
                </a:r>
              </a:p>
            </p:txBody>
          </p:sp>
          <p:cxnSp>
            <p:nvCxnSpPr>
              <p:cNvPr id="33" name="Straight Arrow Connector 32"/>
              <p:cNvCxnSpPr/>
              <p:nvPr/>
            </p:nvCxnSpPr>
            <p:spPr>
              <a:xfrm flipV="1">
                <a:off x="6220332" y="1220688"/>
                <a:ext cx="533400" cy="104872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431584" y="4488030"/>
                <a:ext cx="914400" cy="338554"/>
              </a:xfrm>
              <a:prstGeom prst="rect">
                <a:avLst/>
              </a:prstGeom>
              <a:noFill/>
            </p:spPr>
            <p:txBody>
              <a:bodyPr wrap="square" rtlCol="0">
                <a:spAutoFit/>
              </a:bodyPr>
              <a:lstStyle/>
              <a:p>
                <a:r>
                  <a:rPr lang="en-US" sz="1600"/>
                  <a:t>desk</a:t>
                </a:r>
              </a:p>
            </p:txBody>
          </p:sp>
          <p:sp>
            <p:nvSpPr>
              <p:cNvPr id="35" name="TextBox 34"/>
              <p:cNvSpPr txBox="1"/>
              <p:nvPr/>
            </p:nvSpPr>
            <p:spPr>
              <a:xfrm>
                <a:off x="6444914" y="4467364"/>
                <a:ext cx="870286" cy="338554"/>
              </a:xfrm>
              <a:prstGeom prst="rect">
                <a:avLst/>
              </a:prstGeom>
              <a:noFill/>
            </p:spPr>
            <p:txBody>
              <a:bodyPr wrap="square" rtlCol="0">
                <a:spAutoFit/>
              </a:bodyPr>
              <a:lstStyle/>
              <a:p>
                <a:r>
                  <a:rPr lang="en-US" sz="1600"/>
                  <a:t>cloud</a:t>
                </a:r>
              </a:p>
            </p:txBody>
          </p:sp>
          <p:cxnSp>
            <p:nvCxnSpPr>
              <p:cNvPr id="36" name="Straight Arrow Connector 35"/>
              <p:cNvCxnSpPr/>
              <p:nvPr/>
            </p:nvCxnSpPr>
            <p:spPr>
              <a:xfrm flipV="1">
                <a:off x="6248400" y="3886200"/>
                <a:ext cx="733932" cy="82161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305932" y="3242094"/>
                <a:ext cx="914400" cy="338554"/>
              </a:xfrm>
              <a:prstGeom prst="rect">
                <a:avLst/>
              </a:prstGeom>
              <a:noFill/>
            </p:spPr>
            <p:txBody>
              <a:bodyPr wrap="square" rtlCol="0">
                <a:spAutoFit/>
              </a:bodyPr>
              <a:lstStyle/>
              <a:p>
                <a:r>
                  <a:rPr lang="en-US" sz="1600"/>
                  <a:t>structs</a:t>
                </a:r>
              </a:p>
            </p:txBody>
          </p:sp>
          <p:sp>
            <p:nvSpPr>
              <p:cNvPr id="38" name="TextBox 37"/>
              <p:cNvSpPr txBox="1"/>
              <p:nvPr/>
            </p:nvSpPr>
            <p:spPr>
              <a:xfrm>
                <a:off x="6456950" y="3234796"/>
                <a:ext cx="870286" cy="338554"/>
              </a:xfrm>
              <a:prstGeom prst="rect">
                <a:avLst/>
              </a:prstGeom>
              <a:noFill/>
            </p:spPr>
            <p:txBody>
              <a:bodyPr wrap="square" rtlCol="0">
                <a:spAutoFit/>
              </a:bodyPr>
              <a:lstStyle/>
              <a:p>
                <a:r>
                  <a:rPr lang="en-US" sz="1600"/>
                  <a:t>stats</a:t>
                </a:r>
              </a:p>
            </p:txBody>
          </p:sp>
          <p:cxnSp>
            <p:nvCxnSpPr>
              <p:cNvPr id="39" name="Straight Arrow Connector 38"/>
              <p:cNvCxnSpPr/>
              <p:nvPr/>
            </p:nvCxnSpPr>
            <p:spPr>
              <a:xfrm flipH="1" flipV="1">
                <a:off x="5763132" y="2448580"/>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5229732" y="5756694"/>
                <a:ext cx="914400" cy="338554"/>
              </a:xfrm>
              <a:prstGeom prst="rect">
                <a:avLst/>
              </a:prstGeom>
              <a:noFill/>
            </p:spPr>
            <p:txBody>
              <a:bodyPr wrap="square" rtlCol="0">
                <a:spAutoFit/>
              </a:bodyPr>
              <a:lstStyle/>
              <a:p>
                <a:r>
                  <a:rPr lang="en-US" sz="1600"/>
                  <a:t>hackers</a:t>
                </a:r>
              </a:p>
            </p:txBody>
          </p:sp>
          <p:sp>
            <p:nvSpPr>
              <p:cNvPr id="41" name="TextBox 40"/>
              <p:cNvSpPr txBox="1"/>
              <p:nvPr/>
            </p:nvSpPr>
            <p:spPr>
              <a:xfrm>
                <a:off x="6533150" y="5749396"/>
                <a:ext cx="982582" cy="338554"/>
              </a:xfrm>
              <a:prstGeom prst="rect">
                <a:avLst/>
              </a:prstGeom>
              <a:noFill/>
            </p:spPr>
            <p:txBody>
              <a:bodyPr wrap="square" rtlCol="0">
                <a:spAutoFit/>
              </a:bodyPr>
              <a:lstStyle/>
              <a:p>
                <a:r>
                  <a:rPr lang="en-US" sz="1600"/>
                  <a:t>analysts</a:t>
                </a:r>
              </a:p>
            </p:txBody>
          </p:sp>
          <p:cxnSp>
            <p:nvCxnSpPr>
              <p:cNvPr id="42" name="Straight Arrow Connector 41"/>
              <p:cNvCxnSpPr/>
              <p:nvPr/>
            </p:nvCxnSpPr>
            <p:spPr>
              <a:xfrm flipV="1">
                <a:off x="6296532" y="5115580"/>
                <a:ext cx="560130" cy="8876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87358498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10/16/12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33</a:t>
            </a:fld>
            <a:endParaRPr lang="en-US"/>
          </a:p>
        </p:txBody>
      </p:sp>
      <p:sp>
        <p:nvSpPr>
          <p:cNvPr id="5" name="Pie 4"/>
          <p:cNvSpPr/>
          <p:nvPr/>
        </p:nvSpPr>
        <p:spPr>
          <a:xfrm>
            <a:off x="7010400" y="228600"/>
            <a:ext cx="1981200" cy="1676400"/>
          </a:xfrm>
          <a:prstGeom prst="pie">
            <a:avLst>
              <a:gd name="adj1" fmla="val 12991506"/>
              <a:gd name="adj2" fmla="val 19577154"/>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184184" y="830430"/>
            <a:ext cx="914400" cy="338554"/>
          </a:xfrm>
          <a:prstGeom prst="rect">
            <a:avLst/>
          </a:prstGeom>
          <a:noFill/>
        </p:spPr>
        <p:txBody>
          <a:bodyPr wrap="square" rtlCol="0">
            <a:spAutoFit/>
          </a:bodyPr>
          <a:lstStyle/>
          <a:p>
            <a:r>
              <a:rPr lang="en-US" sz="1600"/>
              <a:t>tools</a:t>
            </a:r>
          </a:p>
        </p:txBody>
      </p:sp>
      <p:sp>
        <p:nvSpPr>
          <p:cNvPr id="7" name="TextBox 6"/>
          <p:cNvSpPr txBox="1"/>
          <p:nvPr/>
        </p:nvSpPr>
        <p:spPr>
          <a:xfrm>
            <a:off x="8197514" y="809764"/>
            <a:ext cx="870286" cy="338554"/>
          </a:xfrm>
          <a:prstGeom prst="rect">
            <a:avLst/>
          </a:prstGeom>
          <a:noFill/>
        </p:spPr>
        <p:txBody>
          <a:bodyPr wrap="square" rtlCol="0">
            <a:spAutoFit/>
          </a:bodyPr>
          <a:lstStyle/>
          <a:p>
            <a:r>
              <a:rPr lang="en-US" sz="1600"/>
              <a:t>abstr.</a:t>
            </a:r>
          </a:p>
        </p:txBody>
      </p:sp>
      <p:cxnSp>
        <p:nvCxnSpPr>
          <p:cNvPr id="8" name="Straight Arrow Connector 7"/>
          <p:cNvCxnSpPr/>
          <p:nvPr/>
        </p:nvCxnSpPr>
        <p:spPr>
          <a:xfrm flipV="1">
            <a:off x="8001000" y="228600"/>
            <a:ext cx="68580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9" name="Title 1"/>
          <p:cNvSpPr txBox="1">
            <a:spLocks/>
          </p:cNvSpPr>
          <p:nvPr/>
        </p:nvSpPr>
        <p:spPr>
          <a:xfrm>
            <a:off x="457200" y="835235"/>
            <a:ext cx="6991096" cy="914400"/>
          </a:xfrm>
          <a:prstGeom prst="rect">
            <a:avLst/>
          </a:prstGeom>
        </p:spPr>
        <p:txBody>
          <a:bodyPr/>
          <a:lstStyle>
            <a:lvl1pPr algn="ctr" defTabSz="457200"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l"/>
            <a:r>
              <a:rPr lang="en-US" sz="2800" dirty="0" smtClean="0"/>
              <a:t>What goes around comes around</a:t>
            </a:r>
            <a:endParaRPr lang="en-US" sz="2800" dirty="0"/>
          </a:p>
        </p:txBody>
      </p:sp>
      <p:sp>
        <p:nvSpPr>
          <p:cNvPr id="10" name="Content Placeholder 2"/>
          <p:cNvSpPr txBox="1">
            <a:spLocks/>
          </p:cNvSpPr>
          <p:nvPr/>
        </p:nvSpPr>
        <p:spPr>
          <a:xfrm>
            <a:off x="685801" y="1828800"/>
            <a:ext cx="7854696" cy="4297363"/>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Frutiger 55 Roman"/>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Frutiger 55 Roman"/>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Frutiger 55 Roman"/>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2004 Dean et al. </a:t>
            </a:r>
            <a:r>
              <a:rPr lang="en-US" sz="1800" dirty="0" err="1" smtClean="0"/>
              <a:t>MapReduce</a:t>
            </a:r>
            <a:endParaRPr lang="en-US" sz="1800" dirty="0" smtClean="0"/>
          </a:p>
          <a:p>
            <a:r>
              <a:rPr lang="en-US" sz="1800" dirty="0" smtClean="0"/>
              <a:t>2008 </a:t>
            </a:r>
            <a:r>
              <a:rPr lang="en-US" sz="1800" dirty="0" err="1" smtClean="0"/>
              <a:t>Hadoop</a:t>
            </a:r>
            <a:r>
              <a:rPr lang="en-US" sz="1800" dirty="0" smtClean="0"/>
              <a:t> 0.17 release</a:t>
            </a:r>
          </a:p>
          <a:p>
            <a:r>
              <a:rPr lang="en-US" sz="1800" dirty="0"/>
              <a:t>2008 </a:t>
            </a:r>
            <a:r>
              <a:rPr lang="en-US" sz="1800" dirty="0" err="1" smtClean="0"/>
              <a:t>Olston</a:t>
            </a:r>
            <a:r>
              <a:rPr lang="en-US" sz="1800" dirty="0" smtClean="0"/>
              <a:t> et al. Pig</a:t>
            </a:r>
            <a:r>
              <a:rPr lang="en-US" sz="1800" dirty="0"/>
              <a:t>: Relational Algebra on </a:t>
            </a:r>
            <a:r>
              <a:rPr lang="en-US" sz="1800" dirty="0" err="1" smtClean="0"/>
              <a:t>Hadoop</a:t>
            </a:r>
            <a:endParaRPr lang="en-US" sz="1800" dirty="0" smtClean="0"/>
          </a:p>
          <a:p>
            <a:r>
              <a:rPr lang="en-US" sz="1800" dirty="0" smtClean="0"/>
              <a:t>2008 </a:t>
            </a:r>
            <a:r>
              <a:rPr lang="en-US" sz="1800" dirty="0" err="1"/>
              <a:t>DryadLINQ</a:t>
            </a:r>
            <a:r>
              <a:rPr lang="en-US" sz="1800" dirty="0"/>
              <a:t>: Relational Algebra in a </a:t>
            </a:r>
            <a:r>
              <a:rPr lang="en-US" sz="1800" dirty="0" err="1"/>
              <a:t>Hadoop</a:t>
            </a:r>
            <a:r>
              <a:rPr lang="en-US" sz="1800" dirty="0"/>
              <a:t>-like </a:t>
            </a:r>
            <a:r>
              <a:rPr lang="en-US" sz="1800" dirty="0" smtClean="0"/>
              <a:t>system</a:t>
            </a:r>
            <a:endParaRPr lang="en-US" sz="1800" dirty="0"/>
          </a:p>
          <a:p>
            <a:r>
              <a:rPr lang="en-US" sz="1800" dirty="0" smtClean="0"/>
              <a:t>2009 </a:t>
            </a:r>
            <a:r>
              <a:rPr lang="en-US" sz="1800" dirty="0" err="1" smtClean="0"/>
              <a:t>Thusoo</a:t>
            </a:r>
            <a:r>
              <a:rPr lang="en-US" sz="1800" dirty="0" smtClean="0"/>
              <a:t> et al.  HIVE: SQL on </a:t>
            </a:r>
            <a:r>
              <a:rPr lang="en-US" sz="1800" dirty="0" err="1" smtClean="0"/>
              <a:t>Hadoop</a:t>
            </a:r>
          </a:p>
          <a:p>
            <a:r>
              <a:rPr lang="en-US" sz="1800" dirty="0" err="1"/>
              <a:t>2009 Hbase: Indexing for Hadoop</a:t>
            </a:r>
          </a:p>
          <a:p>
            <a:r>
              <a:rPr lang="en-US" sz="1800" dirty="0" err="1" smtClean="0"/>
              <a:t>2010 Dietrich et al. Schemas and Indexing for Hadoop</a:t>
            </a:r>
          </a:p>
          <a:p>
            <a:r>
              <a:rPr lang="en-US" sz="1800" dirty="0" err="1"/>
              <a:t>2012 Transactions in HBase (plus VoltDB, other NewSQL systems)</a:t>
            </a:r>
          </a:p>
          <a:p>
            <a:endParaRPr lang="en-US" sz="1800" dirty="0" err="1" smtClean="0"/>
          </a:p>
          <a:p>
            <a:r>
              <a:rPr lang="en-US" sz="1800" dirty="0" err="1"/>
              <a:t>But also some permanent contributions:</a:t>
            </a:r>
          </a:p>
          <a:p>
            <a:pPr lvl="1"/>
            <a:r>
              <a:rPr lang="en-US" sz="1800" dirty="0" err="1" smtClean="0"/>
              <a:t>Fault tolerance</a:t>
            </a:r>
          </a:p>
          <a:p>
            <a:pPr lvl="1"/>
            <a:r>
              <a:rPr lang="en-US" sz="1800" dirty="0" err="1"/>
              <a:t>Schema-on-Read</a:t>
            </a:r>
          </a:p>
          <a:p>
            <a:pPr lvl="1"/>
            <a:r>
              <a:rPr lang="en-US" sz="1800" dirty="0" err="1"/>
              <a:t>User-defined functions that don’t suck</a:t>
            </a:r>
          </a:p>
        </p:txBody>
      </p:sp>
    </p:spTree>
    <p:extLst>
      <p:ext uri="{BB962C8B-B14F-4D97-AF65-F5344CB8AC3E}">
        <p14:creationId xmlns:p14="http://schemas.microsoft.com/office/powerpoint/2010/main" val="405025558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10/16/12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34</a:t>
            </a:fld>
            <a:endParaRPr lang="en-US"/>
          </a:p>
        </p:txBody>
      </p:sp>
      <p:sp>
        <p:nvSpPr>
          <p:cNvPr id="5" name="TextBox 4"/>
          <p:cNvSpPr txBox="1"/>
          <p:nvPr/>
        </p:nvSpPr>
        <p:spPr>
          <a:xfrm>
            <a:off x="1066800" y="1524000"/>
            <a:ext cx="6248400" cy="1200329"/>
          </a:xfrm>
          <a:prstGeom prst="rect">
            <a:avLst/>
          </a:prstGeom>
          <a:noFill/>
        </p:spPr>
        <p:txBody>
          <a:bodyPr wrap="square" rtlCol="0">
            <a:spAutoFit/>
          </a:bodyPr>
          <a:lstStyle/>
          <a:p>
            <a:r>
              <a:rPr lang="en-US" sz="3600"/>
              <a:t>What are the </a:t>
            </a:r>
            <a:r>
              <a:rPr lang="en-US" sz="3600" i="1"/>
              <a:t>abstractions</a:t>
            </a:r>
            <a:r>
              <a:rPr lang="en-US" sz="3600"/>
              <a:t> of data science?</a:t>
            </a:r>
          </a:p>
        </p:txBody>
      </p:sp>
      <p:sp>
        <p:nvSpPr>
          <p:cNvPr id="7" name="Pie 6"/>
          <p:cNvSpPr/>
          <p:nvPr/>
        </p:nvSpPr>
        <p:spPr>
          <a:xfrm>
            <a:off x="7010400" y="228600"/>
            <a:ext cx="1981200" cy="1676400"/>
          </a:xfrm>
          <a:prstGeom prst="pie">
            <a:avLst>
              <a:gd name="adj1" fmla="val 12991506"/>
              <a:gd name="adj2" fmla="val 19577154"/>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7184184" y="830430"/>
            <a:ext cx="914400" cy="338554"/>
          </a:xfrm>
          <a:prstGeom prst="rect">
            <a:avLst/>
          </a:prstGeom>
          <a:noFill/>
        </p:spPr>
        <p:txBody>
          <a:bodyPr wrap="square" rtlCol="0">
            <a:spAutoFit/>
          </a:bodyPr>
          <a:lstStyle/>
          <a:p>
            <a:r>
              <a:rPr lang="en-US" sz="1600"/>
              <a:t>tools</a:t>
            </a:r>
          </a:p>
        </p:txBody>
      </p:sp>
      <p:sp>
        <p:nvSpPr>
          <p:cNvPr id="9" name="TextBox 8"/>
          <p:cNvSpPr txBox="1"/>
          <p:nvPr/>
        </p:nvSpPr>
        <p:spPr>
          <a:xfrm>
            <a:off x="8197514" y="809764"/>
            <a:ext cx="870286" cy="338554"/>
          </a:xfrm>
          <a:prstGeom prst="rect">
            <a:avLst/>
          </a:prstGeom>
          <a:noFill/>
        </p:spPr>
        <p:txBody>
          <a:bodyPr wrap="square" rtlCol="0">
            <a:spAutoFit/>
          </a:bodyPr>
          <a:lstStyle/>
          <a:p>
            <a:r>
              <a:rPr lang="en-US" sz="1600"/>
              <a:t>abstr.</a:t>
            </a:r>
          </a:p>
        </p:txBody>
      </p:sp>
      <p:cxnSp>
        <p:nvCxnSpPr>
          <p:cNvPr id="10" name="Straight Arrow Connector 9"/>
          <p:cNvCxnSpPr/>
          <p:nvPr/>
        </p:nvCxnSpPr>
        <p:spPr>
          <a:xfrm flipV="1">
            <a:off x="8001000" y="228600"/>
            <a:ext cx="68580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47144" y="3444472"/>
            <a:ext cx="4800600" cy="1569660"/>
          </a:xfrm>
          <a:prstGeom prst="rect">
            <a:avLst/>
          </a:prstGeom>
        </p:spPr>
        <p:txBody>
          <a:bodyPr wrap="square">
            <a:spAutoFit/>
          </a:bodyPr>
          <a:lstStyle/>
          <a:p>
            <a:pPr fontAlgn="auto">
              <a:spcBef>
                <a:spcPts val="0"/>
              </a:spcBef>
              <a:spcAft>
                <a:spcPts val="0"/>
              </a:spcAft>
              <a:defRPr/>
            </a:pPr>
            <a:r>
              <a:rPr lang="en-US" sz="2400"/>
              <a:t>“Data Jujitsu”</a:t>
            </a:r>
          </a:p>
          <a:p>
            <a:pPr fontAlgn="auto">
              <a:spcBef>
                <a:spcPts val="0"/>
              </a:spcBef>
              <a:spcAft>
                <a:spcPts val="0"/>
              </a:spcAft>
              <a:defRPr/>
            </a:pPr>
            <a:r>
              <a:rPr lang="en-US" sz="2400"/>
              <a:t>“Data Wrangling”</a:t>
            </a:r>
          </a:p>
          <a:p>
            <a:pPr fontAlgn="auto">
              <a:spcBef>
                <a:spcPts val="0"/>
              </a:spcBef>
              <a:spcAft>
                <a:spcPts val="0"/>
              </a:spcAft>
              <a:defRPr/>
            </a:pPr>
            <a:r>
              <a:rPr lang="en-US" sz="2400"/>
              <a:t>“Data Munging”</a:t>
            </a:r>
          </a:p>
          <a:p>
            <a:pPr fontAlgn="auto">
              <a:spcBef>
                <a:spcPts val="0"/>
              </a:spcBef>
              <a:spcAft>
                <a:spcPts val="0"/>
              </a:spcAft>
              <a:defRPr/>
            </a:pPr>
            <a:endParaRPr lang="en-US" sz="2400"/>
          </a:p>
        </p:txBody>
      </p:sp>
      <p:grpSp>
        <p:nvGrpSpPr>
          <p:cNvPr id="17" name="Group 16"/>
          <p:cNvGrpSpPr/>
          <p:nvPr/>
        </p:nvGrpSpPr>
        <p:grpSpPr>
          <a:xfrm>
            <a:off x="2885544" y="3510677"/>
            <a:ext cx="5648856" cy="1137523"/>
            <a:chOff x="2819400" y="2851613"/>
            <a:chExt cx="5648856" cy="1137523"/>
          </a:xfrm>
        </p:grpSpPr>
        <p:sp>
          <p:nvSpPr>
            <p:cNvPr id="15" name="Right Brace 14"/>
            <p:cNvSpPr/>
            <p:nvPr/>
          </p:nvSpPr>
          <p:spPr>
            <a:xfrm>
              <a:off x="2819400" y="2851613"/>
              <a:ext cx="416905" cy="1137523"/>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3352800" y="3131403"/>
              <a:ext cx="5115456" cy="830997"/>
            </a:xfrm>
            <a:prstGeom prst="rect">
              <a:avLst/>
            </a:prstGeom>
            <a:noFill/>
          </p:spPr>
          <p:txBody>
            <a:bodyPr wrap="square" rtlCol="0">
              <a:spAutoFit/>
            </a:bodyPr>
            <a:lstStyle/>
            <a:p>
              <a:pPr marL="1778000" indent="-1778000"/>
              <a:r>
                <a:rPr lang="en-US" sz="2400" i="1">
                  <a:solidFill>
                    <a:srgbClr val="0000FF"/>
                  </a:solidFill>
                </a:rPr>
                <a:t>Translation: “We have no idea what     this is all about”</a:t>
              </a:r>
            </a:p>
          </p:txBody>
        </p:sp>
      </p:grpSp>
    </p:spTree>
    <p:extLst>
      <p:ext uri="{BB962C8B-B14F-4D97-AF65-F5344CB8AC3E}">
        <p14:creationId xmlns:p14="http://schemas.microsoft.com/office/powerpoint/2010/main" val="13927808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10/16/12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35</a:t>
            </a:fld>
            <a:endParaRPr lang="en-US"/>
          </a:p>
        </p:txBody>
      </p:sp>
      <p:sp>
        <p:nvSpPr>
          <p:cNvPr id="5" name="TextBox 4"/>
          <p:cNvSpPr txBox="1"/>
          <p:nvPr/>
        </p:nvSpPr>
        <p:spPr>
          <a:xfrm>
            <a:off x="914400" y="3395008"/>
            <a:ext cx="7162801" cy="1938992"/>
          </a:xfrm>
          <a:prstGeom prst="rect">
            <a:avLst/>
          </a:prstGeom>
          <a:noFill/>
        </p:spPr>
        <p:txBody>
          <a:bodyPr wrap="square" rtlCol="0">
            <a:spAutoFit/>
          </a:bodyPr>
          <a:lstStyle/>
          <a:p>
            <a:r>
              <a:rPr lang="en-US" sz="2400"/>
              <a:t>matrices and linear algebra? </a:t>
            </a:r>
          </a:p>
          <a:p>
            <a:r>
              <a:rPr lang="en-US" sz="2400"/>
              <a:t>relations and relational algebra?</a:t>
            </a:r>
          </a:p>
          <a:p>
            <a:r>
              <a:rPr lang="en-US" sz="2400"/>
              <a:t>objects and methods?</a:t>
            </a:r>
          </a:p>
          <a:p>
            <a:r>
              <a:rPr lang="en-US" sz="2400"/>
              <a:t>files and scripts?</a:t>
            </a:r>
          </a:p>
          <a:p>
            <a:r>
              <a:rPr lang="en-US" sz="2400"/>
              <a:t>data frames and functions?</a:t>
            </a:r>
          </a:p>
        </p:txBody>
      </p:sp>
      <p:sp>
        <p:nvSpPr>
          <p:cNvPr id="6" name="Rounded Rectangle 5"/>
          <p:cNvSpPr/>
          <p:nvPr/>
        </p:nvSpPr>
        <p:spPr>
          <a:xfrm>
            <a:off x="914401" y="3395008"/>
            <a:ext cx="4459894" cy="838200"/>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7" name="TextBox 6"/>
          <p:cNvSpPr txBox="1"/>
          <p:nvPr/>
        </p:nvSpPr>
        <p:spPr>
          <a:xfrm>
            <a:off x="1066800" y="1524000"/>
            <a:ext cx="6248400" cy="1200329"/>
          </a:xfrm>
          <a:prstGeom prst="rect">
            <a:avLst/>
          </a:prstGeom>
          <a:noFill/>
        </p:spPr>
        <p:txBody>
          <a:bodyPr wrap="square" rtlCol="0">
            <a:spAutoFit/>
          </a:bodyPr>
          <a:lstStyle/>
          <a:p>
            <a:r>
              <a:rPr lang="en-US" sz="3600"/>
              <a:t>What are the </a:t>
            </a:r>
            <a:r>
              <a:rPr lang="en-US" sz="3600" i="1"/>
              <a:t>abstractions</a:t>
            </a:r>
            <a:r>
              <a:rPr lang="en-US" sz="3600"/>
              <a:t> of data science?</a:t>
            </a:r>
          </a:p>
        </p:txBody>
      </p:sp>
      <p:sp>
        <p:nvSpPr>
          <p:cNvPr id="8" name="Pie 7"/>
          <p:cNvSpPr/>
          <p:nvPr/>
        </p:nvSpPr>
        <p:spPr>
          <a:xfrm>
            <a:off x="7010400" y="228600"/>
            <a:ext cx="1981200" cy="1676400"/>
          </a:xfrm>
          <a:prstGeom prst="pie">
            <a:avLst>
              <a:gd name="adj1" fmla="val 12991506"/>
              <a:gd name="adj2" fmla="val 19577154"/>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7184184" y="830430"/>
            <a:ext cx="914400" cy="338554"/>
          </a:xfrm>
          <a:prstGeom prst="rect">
            <a:avLst/>
          </a:prstGeom>
          <a:noFill/>
        </p:spPr>
        <p:txBody>
          <a:bodyPr wrap="square" rtlCol="0">
            <a:spAutoFit/>
          </a:bodyPr>
          <a:lstStyle/>
          <a:p>
            <a:r>
              <a:rPr lang="en-US" sz="1600"/>
              <a:t>tools</a:t>
            </a:r>
          </a:p>
        </p:txBody>
      </p:sp>
      <p:sp>
        <p:nvSpPr>
          <p:cNvPr id="10" name="TextBox 9"/>
          <p:cNvSpPr txBox="1"/>
          <p:nvPr/>
        </p:nvSpPr>
        <p:spPr>
          <a:xfrm>
            <a:off x="8197514" y="809764"/>
            <a:ext cx="870286" cy="338554"/>
          </a:xfrm>
          <a:prstGeom prst="rect">
            <a:avLst/>
          </a:prstGeom>
          <a:noFill/>
        </p:spPr>
        <p:txBody>
          <a:bodyPr wrap="square" rtlCol="0">
            <a:spAutoFit/>
          </a:bodyPr>
          <a:lstStyle/>
          <a:p>
            <a:r>
              <a:rPr lang="en-US" sz="1600"/>
              <a:t>abstr.</a:t>
            </a:r>
          </a:p>
        </p:txBody>
      </p:sp>
      <p:cxnSp>
        <p:nvCxnSpPr>
          <p:cNvPr id="11" name="Straight Arrow Connector 10"/>
          <p:cNvCxnSpPr/>
          <p:nvPr/>
        </p:nvCxnSpPr>
        <p:spPr>
          <a:xfrm flipV="1">
            <a:off x="8001000" y="228600"/>
            <a:ext cx="685800" cy="8216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4767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10/16/12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36</a:t>
            </a:fld>
            <a:endParaRPr lang="en-US"/>
          </a:p>
        </p:txBody>
      </p:sp>
      <p:sp>
        <p:nvSpPr>
          <p:cNvPr id="7" name="TextBox 6"/>
          <p:cNvSpPr txBox="1"/>
          <p:nvPr/>
        </p:nvSpPr>
        <p:spPr>
          <a:xfrm>
            <a:off x="838200" y="1981200"/>
            <a:ext cx="7772400" cy="584776"/>
          </a:xfrm>
          <a:prstGeom prst="rect">
            <a:avLst/>
          </a:prstGeom>
          <a:noFill/>
        </p:spPr>
        <p:txBody>
          <a:bodyPr wrap="square" rtlCol="0">
            <a:spAutoFit/>
          </a:bodyPr>
          <a:lstStyle/>
          <a:p>
            <a:r>
              <a:rPr lang="en-US" sz="3200"/>
              <a:t>“80% of analytics is sums and averages”</a:t>
            </a:r>
          </a:p>
        </p:txBody>
      </p:sp>
      <p:sp>
        <p:nvSpPr>
          <p:cNvPr id="8" name="TextBox 7"/>
          <p:cNvSpPr txBox="1"/>
          <p:nvPr/>
        </p:nvSpPr>
        <p:spPr>
          <a:xfrm>
            <a:off x="4114800" y="2667000"/>
            <a:ext cx="3810000" cy="461665"/>
          </a:xfrm>
          <a:prstGeom prst="rect">
            <a:avLst/>
          </a:prstGeom>
          <a:noFill/>
        </p:spPr>
        <p:txBody>
          <a:bodyPr wrap="square" rtlCol="0">
            <a:spAutoFit/>
          </a:bodyPr>
          <a:lstStyle/>
          <a:p>
            <a:r>
              <a:rPr lang="en-US" sz="2400"/>
              <a:t>-- Aaron Kimball, wibidata</a:t>
            </a:r>
          </a:p>
        </p:txBody>
      </p:sp>
      <p:sp>
        <p:nvSpPr>
          <p:cNvPr id="9" name="Rectangle 8"/>
          <p:cNvSpPr/>
          <p:nvPr/>
        </p:nvSpPr>
        <p:spPr>
          <a:xfrm>
            <a:off x="1057442" y="4572000"/>
            <a:ext cx="7162800" cy="400110"/>
          </a:xfrm>
          <a:prstGeom prst="rect">
            <a:avLst/>
          </a:prstGeom>
        </p:spPr>
        <p:txBody>
          <a:bodyPr wrap="square">
            <a:spAutoFit/>
          </a:bodyPr>
          <a:lstStyle/>
          <a:p>
            <a:r>
              <a:rPr lang="en-US" sz="2000"/>
              <a:t>Codd created relations; all else is the work of man</a:t>
            </a:r>
          </a:p>
        </p:txBody>
      </p:sp>
      <p:sp>
        <p:nvSpPr>
          <p:cNvPr id="10" name="Rectangle 9"/>
          <p:cNvSpPr/>
          <p:nvPr/>
        </p:nvSpPr>
        <p:spPr>
          <a:xfrm>
            <a:off x="1066800" y="3962400"/>
            <a:ext cx="6781795" cy="400110"/>
          </a:xfrm>
          <a:prstGeom prst="rect">
            <a:avLst/>
          </a:prstGeom>
        </p:spPr>
        <p:txBody>
          <a:bodyPr wrap="square">
            <a:spAutoFit/>
          </a:bodyPr>
          <a:lstStyle/>
          <a:p>
            <a:r>
              <a:rPr lang="en-US" sz="2000"/>
              <a:t>God created the integers; all else is the work of man</a:t>
            </a:r>
          </a:p>
        </p:txBody>
      </p:sp>
      <p:sp>
        <p:nvSpPr>
          <p:cNvPr id="15" name="Pie 14"/>
          <p:cNvSpPr/>
          <p:nvPr/>
        </p:nvSpPr>
        <p:spPr>
          <a:xfrm>
            <a:off x="7111999" y="326189"/>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7186861" y="897274"/>
            <a:ext cx="914400" cy="338554"/>
          </a:xfrm>
          <a:prstGeom prst="rect">
            <a:avLst/>
          </a:prstGeom>
          <a:noFill/>
        </p:spPr>
        <p:txBody>
          <a:bodyPr wrap="square" rtlCol="0">
            <a:spAutoFit/>
          </a:bodyPr>
          <a:lstStyle/>
          <a:p>
            <a:r>
              <a:rPr lang="en-US" sz="1600"/>
              <a:t>structs</a:t>
            </a:r>
          </a:p>
        </p:txBody>
      </p:sp>
      <p:sp>
        <p:nvSpPr>
          <p:cNvPr id="17" name="TextBox 16"/>
          <p:cNvSpPr txBox="1"/>
          <p:nvPr/>
        </p:nvSpPr>
        <p:spPr>
          <a:xfrm>
            <a:off x="8337879" y="889976"/>
            <a:ext cx="870286" cy="338554"/>
          </a:xfrm>
          <a:prstGeom prst="rect">
            <a:avLst/>
          </a:prstGeom>
          <a:noFill/>
        </p:spPr>
        <p:txBody>
          <a:bodyPr wrap="square" rtlCol="0">
            <a:spAutoFit/>
          </a:bodyPr>
          <a:lstStyle/>
          <a:p>
            <a:r>
              <a:rPr lang="en-US" sz="1600"/>
              <a:t>stats</a:t>
            </a:r>
          </a:p>
        </p:txBody>
      </p:sp>
      <p:cxnSp>
        <p:nvCxnSpPr>
          <p:cNvPr id="18" name="Straight Arrow Connector 17"/>
          <p:cNvCxnSpPr/>
          <p:nvPr/>
        </p:nvCxnSpPr>
        <p:spPr>
          <a:xfrm flipH="1" flipV="1">
            <a:off x="7644061" y="103760"/>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47964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pPr algn="l"/>
            <a:r>
              <a:rPr lang="en-US" sz="3600"/>
              <a:t>Three types of tasks:</a:t>
            </a:r>
          </a:p>
        </p:txBody>
      </p:sp>
      <p:sp>
        <p:nvSpPr>
          <p:cNvPr id="2" name="Date Placeholder 1"/>
          <p:cNvSpPr>
            <a:spLocks noGrp="1"/>
          </p:cNvSpPr>
          <p:nvPr>
            <p:ph type="dt" sz="half" idx="10"/>
          </p:nvPr>
        </p:nvSpPr>
        <p:spPr/>
        <p:txBody>
          <a:bodyPr/>
          <a:lstStyle/>
          <a:p>
            <a:fld id="{65FCB4E5-F5CA-CD47-9AE3-A07BD6AB5419}" type="datetime1">
              <a:rPr lang="en-US" smtClean="0"/>
              <a:t>10/16/12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37</a:t>
            </a:fld>
            <a:endParaRPr lang="en-US"/>
          </a:p>
        </p:txBody>
      </p:sp>
      <p:sp>
        <p:nvSpPr>
          <p:cNvPr id="6" name="TextBox 5"/>
          <p:cNvSpPr txBox="1"/>
          <p:nvPr/>
        </p:nvSpPr>
        <p:spPr>
          <a:xfrm>
            <a:off x="1388979" y="2133600"/>
            <a:ext cx="5620084" cy="3539430"/>
          </a:xfrm>
          <a:prstGeom prst="rect">
            <a:avLst/>
          </a:prstGeom>
          <a:noFill/>
        </p:spPr>
        <p:txBody>
          <a:bodyPr wrap="square" rtlCol="0">
            <a:spAutoFit/>
          </a:bodyPr>
          <a:lstStyle/>
          <a:p>
            <a:r>
              <a:rPr lang="en-US" sz="3200"/>
              <a:t>1) Preparing to run a model</a:t>
            </a:r>
          </a:p>
          <a:p>
            <a:endParaRPr lang="en-US" sz="3200"/>
          </a:p>
          <a:p>
            <a:endParaRPr lang="en-US" sz="3200"/>
          </a:p>
          <a:p>
            <a:endParaRPr lang="en-US" sz="3200"/>
          </a:p>
          <a:p>
            <a:r>
              <a:rPr lang="en-US" sz="3200"/>
              <a:t>2) Running the model</a:t>
            </a:r>
          </a:p>
          <a:p>
            <a:endParaRPr lang="en-US" sz="3200"/>
          </a:p>
          <a:p>
            <a:r>
              <a:rPr lang="en-US" sz="3200"/>
              <a:t>3) Interpreting the results</a:t>
            </a:r>
          </a:p>
        </p:txBody>
      </p:sp>
      <p:sp>
        <p:nvSpPr>
          <p:cNvPr id="8" name="TextBox 7"/>
          <p:cNvSpPr txBox="1"/>
          <p:nvPr/>
        </p:nvSpPr>
        <p:spPr>
          <a:xfrm>
            <a:off x="1751263" y="2895600"/>
            <a:ext cx="6021138" cy="923330"/>
          </a:xfrm>
          <a:prstGeom prst="rect">
            <a:avLst/>
          </a:prstGeom>
          <a:noFill/>
        </p:spPr>
        <p:txBody>
          <a:bodyPr wrap="square" rtlCol="0">
            <a:spAutoFit/>
          </a:bodyPr>
          <a:lstStyle/>
          <a:p>
            <a:r>
              <a:rPr lang="en-US"/>
              <a:t>Gathering, cleaning, integrating, restructuring, transforming, loading, filtering, deleting, combining, merging, verifying, extracting, shaping, massaging</a:t>
            </a:r>
          </a:p>
        </p:txBody>
      </p:sp>
      <p:grpSp>
        <p:nvGrpSpPr>
          <p:cNvPr id="17" name="Group 16"/>
          <p:cNvGrpSpPr/>
          <p:nvPr/>
        </p:nvGrpSpPr>
        <p:grpSpPr>
          <a:xfrm>
            <a:off x="6553200" y="2235563"/>
            <a:ext cx="2667000" cy="724569"/>
            <a:chOff x="6553200" y="2235563"/>
            <a:chExt cx="2667000" cy="724569"/>
          </a:xfrm>
        </p:grpSpPr>
        <p:sp>
          <p:nvSpPr>
            <p:cNvPr id="7" name="TextBox 6"/>
            <p:cNvSpPr txBox="1"/>
            <p:nvPr/>
          </p:nvSpPr>
          <p:spPr>
            <a:xfrm>
              <a:off x="6553200" y="2235563"/>
              <a:ext cx="2284663" cy="369332"/>
            </a:xfrm>
            <a:prstGeom prst="rect">
              <a:avLst/>
            </a:prstGeom>
            <a:noFill/>
          </p:spPr>
          <p:txBody>
            <a:bodyPr wrap="square" rtlCol="0">
              <a:spAutoFit/>
            </a:bodyPr>
            <a:lstStyle/>
            <a:p>
              <a:r>
                <a:rPr lang="en-US">
                  <a:solidFill>
                    <a:srgbClr val="FF0000"/>
                  </a:solidFill>
                </a:rPr>
                <a:t>“80% of the work”</a:t>
              </a:r>
            </a:p>
          </p:txBody>
        </p:sp>
        <p:sp>
          <p:nvSpPr>
            <p:cNvPr id="9" name="TextBox 8"/>
            <p:cNvSpPr txBox="1"/>
            <p:nvPr/>
          </p:nvSpPr>
          <p:spPr>
            <a:xfrm>
              <a:off x="7239000" y="2590800"/>
              <a:ext cx="1981200" cy="369332"/>
            </a:xfrm>
            <a:prstGeom prst="rect">
              <a:avLst/>
            </a:prstGeom>
            <a:noFill/>
          </p:spPr>
          <p:txBody>
            <a:bodyPr wrap="square" rtlCol="0">
              <a:spAutoFit/>
            </a:bodyPr>
            <a:lstStyle/>
            <a:p>
              <a:r>
                <a:rPr lang="en-US">
                  <a:solidFill>
                    <a:srgbClr val="FF0000"/>
                  </a:solidFill>
                </a:rPr>
                <a:t>-- Aaron Kimball</a:t>
              </a:r>
            </a:p>
          </p:txBody>
        </p:sp>
      </p:grpSp>
      <p:sp>
        <p:nvSpPr>
          <p:cNvPr id="15" name="TextBox 14"/>
          <p:cNvSpPr txBox="1"/>
          <p:nvPr/>
        </p:nvSpPr>
        <p:spPr>
          <a:xfrm>
            <a:off x="6096000" y="5195695"/>
            <a:ext cx="3429000" cy="369332"/>
          </a:xfrm>
          <a:prstGeom prst="rect">
            <a:avLst/>
          </a:prstGeom>
          <a:noFill/>
        </p:spPr>
        <p:txBody>
          <a:bodyPr wrap="square" rtlCol="0">
            <a:spAutoFit/>
          </a:bodyPr>
          <a:lstStyle/>
          <a:p>
            <a:r>
              <a:rPr lang="en-US">
                <a:solidFill>
                  <a:srgbClr val="FF0000"/>
                </a:solidFill>
              </a:rPr>
              <a:t>The other 80% of the work</a:t>
            </a:r>
          </a:p>
        </p:txBody>
      </p:sp>
      <p:sp>
        <p:nvSpPr>
          <p:cNvPr id="16" name="Pie 15"/>
          <p:cNvSpPr/>
          <p:nvPr/>
        </p:nvSpPr>
        <p:spPr>
          <a:xfrm>
            <a:off x="7047834" y="304800"/>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7122696" y="875885"/>
            <a:ext cx="914400" cy="338554"/>
          </a:xfrm>
          <a:prstGeom prst="rect">
            <a:avLst/>
          </a:prstGeom>
          <a:noFill/>
        </p:spPr>
        <p:txBody>
          <a:bodyPr wrap="square" rtlCol="0">
            <a:spAutoFit/>
          </a:bodyPr>
          <a:lstStyle/>
          <a:p>
            <a:r>
              <a:rPr lang="en-US" sz="1600"/>
              <a:t>structs</a:t>
            </a:r>
          </a:p>
        </p:txBody>
      </p:sp>
      <p:sp>
        <p:nvSpPr>
          <p:cNvPr id="19" name="TextBox 18"/>
          <p:cNvSpPr txBox="1"/>
          <p:nvPr/>
        </p:nvSpPr>
        <p:spPr>
          <a:xfrm>
            <a:off x="8273714" y="868587"/>
            <a:ext cx="870286" cy="338554"/>
          </a:xfrm>
          <a:prstGeom prst="rect">
            <a:avLst/>
          </a:prstGeom>
          <a:noFill/>
        </p:spPr>
        <p:txBody>
          <a:bodyPr wrap="square" rtlCol="0">
            <a:spAutoFit/>
          </a:bodyPr>
          <a:lstStyle/>
          <a:p>
            <a:r>
              <a:rPr lang="en-US" sz="1600"/>
              <a:t>stats</a:t>
            </a:r>
          </a:p>
        </p:txBody>
      </p:sp>
      <p:cxnSp>
        <p:nvCxnSpPr>
          <p:cNvPr id="20" name="Straight Arrow Connector 19"/>
          <p:cNvCxnSpPr/>
          <p:nvPr/>
        </p:nvCxnSpPr>
        <p:spPr>
          <a:xfrm flipH="1" flipV="1">
            <a:off x="7579896" y="82371"/>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41069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title" idx="4294967295"/>
          </p:nvPr>
        </p:nvSpPr>
        <p:spPr/>
        <p:txBody>
          <a:bodyPr/>
          <a:lstStyle/>
          <a:p>
            <a:r>
              <a:rPr lang="en-US">
                <a:latin typeface="Arial" charset="0"/>
                <a:ea typeface="ＭＳ Ｐゴシック" charset="0"/>
                <a:cs typeface="ＭＳ Ｐゴシック" charset="0"/>
              </a:rPr>
              <a:t>Problem</a:t>
            </a:r>
          </a:p>
        </p:txBody>
      </p:sp>
      <p:sp>
        <p:nvSpPr>
          <p:cNvPr id="34818" name="Rectangle 7"/>
          <p:cNvSpPr>
            <a:spLocks noChangeArrowheads="1"/>
          </p:cNvSpPr>
          <p:nvPr/>
        </p:nvSpPr>
        <p:spPr bwMode="auto">
          <a:xfrm>
            <a:off x="746125" y="1441450"/>
            <a:ext cx="77279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Clr>
                <a:schemeClr val="folHlink"/>
              </a:buClr>
              <a:buSzPct val="60000"/>
              <a:buFont typeface="Wingdings" charset="0"/>
              <a:buNone/>
            </a:pPr>
            <a:endParaRPr lang="en-US" sz="3200" i="1"/>
          </a:p>
          <a:p>
            <a:pPr>
              <a:spcBef>
                <a:spcPct val="20000"/>
              </a:spcBef>
              <a:buClr>
                <a:schemeClr val="folHlink"/>
              </a:buClr>
              <a:buSzPct val="60000"/>
              <a:buFont typeface="Wingdings" charset="0"/>
              <a:buNone/>
            </a:pPr>
            <a:r>
              <a:rPr lang="en-US" sz="3200" i="1"/>
              <a:t>How much time do you spend </a:t>
            </a:r>
            <a:r>
              <a:rPr lang="ja-JP" altLang="en-US" sz="3200" i="1"/>
              <a:t>“</a:t>
            </a:r>
            <a:r>
              <a:rPr lang="en-US" altLang="ja-JP" sz="3200" i="1"/>
              <a:t>handling data</a:t>
            </a:r>
            <a:r>
              <a:rPr lang="ja-JP" altLang="en-US" sz="3200" i="1"/>
              <a:t>”</a:t>
            </a:r>
            <a:r>
              <a:rPr lang="en-US" altLang="ja-JP" sz="3200" i="1"/>
              <a:t> as opposed to </a:t>
            </a:r>
            <a:r>
              <a:rPr lang="ja-JP" altLang="en-US" sz="3200" i="1"/>
              <a:t>“</a:t>
            </a:r>
            <a:r>
              <a:rPr lang="en-US" altLang="ja-JP" sz="3200" i="1"/>
              <a:t>doing science</a:t>
            </a:r>
            <a:r>
              <a:rPr lang="ja-JP" altLang="en-US" sz="3200" i="1"/>
              <a:t>”</a:t>
            </a:r>
            <a:r>
              <a:rPr lang="en-US" altLang="ja-JP" sz="3200" i="1"/>
              <a:t>?</a:t>
            </a:r>
          </a:p>
          <a:p>
            <a:pPr>
              <a:spcBef>
                <a:spcPct val="20000"/>
              </a:spcBef>
              <a:buClr>
                <a:schemeClr val="folHlink"/>
              </a:buClr>
              <a:buSzPct val="60000"/>
              <a:buFont typeface="Wingdings" charset="0"/>
              <a:buNone/>
            </a:pPr>
            <a:endParaRPr lang="en-US" sz="3200" i="1"/>
          </a:p>
          <a:p>
            <a:pPr>
              <a:spcBef>
                <a:spcPct val="20000"/>
              </a:spcBef>
              <a:buClr>
                <a:schemeClr val="folHlink"/>
              </a:buClr>
              <a:buSzPct val="60000"/>
              <a:buFont typeface="Wingdings" charset="0"/>
              <a:buNone/>
            </a:pPr>
            <a:endParaRPr lang="en-US" sz="3200" i="1"/>
          </a:p>
        </p:txBody>
      </p:sp>
      <p:sp>
        <p:nvSpPr>
          <p:cNvPr id="10247" name="Rectangle 7"/>
          <p:cNvSpPr>
            <a:spLocks noChangeArrowheads="1"/>
          </p:cNvSpPr>
          <p:nvPr/>
        </p:nvSpPr>
        <p:spPr bwMode="auto">
          <a:xfrm>
            <a:off x="1203325" y="4168775"/>
            <a:ext cx="27320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3200" i="1">
                <a:cs typeface="+mn-cs"/>
              </a:rPr>
              <a:t>Mode answer:</a:t>
            </a:r>
          </a:p>
        </p:txBody>
      </p:sp>
      <p:sp>
        <p:nvSpPr>
          <p:cNvPr id="10248" name="Rectangle 8"/>
          <p:cNvSpPr>
            <a:spLocks noChangeArrowheads="1"/>
          </p:cNvSpPr>
          <p:nvPr/>
        </p:nvSpPr>
        <p:spPr bwMode="auto">
          <a:xfrm>
            <a:off x="3935413" y="4168775"/>
            <a:ext cx="12668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ja-JP" altLang="en-US" sz="3200" i="1">
                <a:cs typeface="+mn-cs"/>
              </a:rPr>
              <a:t>“</a:t>
            </a:r>
            <a:r>
              <a:rPr lang="en-US" sz="3200" i="1">
                <a:cs typeface="+mn-cs"/>
              </a:rPr>
              <a:t>90%</a:t>
            </a:r>
            <a:r>
              <a:rPr lang="ja-JP" altLang="en-US" sz="3200" i="1">
                <a:cs typeface="+mn-cs"/>
              </a:rPr>
              <a:t>”</a:t>
            </a:r>
            <a:endParaRPr lang="en-US" sz="3200" i="1">
              <a:cs typeface="+mn-cs"/>
            </a:endParaRPr>
          </a:p>
        </p:txBody>
      </p:sp>
      <p:sp>
        <p:nvSpPr>
          <p:cNvPr id="10" name="Pie 9"/>
          <p:cNvSpPr/>
          <p:nvPr/>
        </p:nvSpPr>
        <p:spPr>
          <a:xfrm>
            <a:off x="7098631" y="381000"/>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7173493" y="952085"/>
            <a:ext cx="914400" cy="338554"/>
          </a:xfrm>
          <a:prstGeom prst="rect">
            <a:avLst/>
          </a:prstGeom>
          <a:noFill/>
        </p:spPr>
        <p:txBody>
          <a:bodyPr wrap="square" rtlCol="0">
            <a:spAutoFit/>
          </a:bodyPr>
          <a:lstStyle/>
          <a:p>
            <a:r>
              <a:rPr lang="en-US" sz="1600"/>
              <a:t>structs</a:t>
            </a:r>
          </a:p>
        </p:txBody>
      </p:sp>
      <p:sp>
        <p:nvSpPr>
          <p:cNvPr id="12" name="TextBox 11"/>
          <p:cNvSpPr txBox="1"/>
          <p:nvPr/>
        </p:nvSpPr>
        <p:spPr>
          <a:xfrm>
            <a:off x="8324511" y="944787"/>
            <a:ext cx="870286" cy="338554"/>
          </a:xfrm>
          <a:prstGeom prst="rect">
            <a:avLst/>
          </a:prstGeom>
          <a:noFill/>
        </p:spPr>
        <p:txBody>
          <a:bodyPr wrap="square" rtlCol="0">
            <a:spAutoFit/>
          </a:bodyPr>
          <a:lstStyle/>
          <a:p>
            <a:r>
              <a:rPr lang="en-US" sz="1600"/>
              <a:t>stats</a:t>
            </a:r>
          </a:p>
        </p:txBody>
      </p:sp>
      <p:cxnSp>
        <p:nvCxnSpPr>
          <p:cNvPr id="13" name="Straight Arrow Connector 12"/>
          <p:cNvCxnSpPr/>
          <p:nvPr/>
        </p:nvCxnSpPr>
        <p:spPr>
          <a:xfrm flipH="1" flipV="1">
            <a:off x="7630693" y="158571"/>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3212825"/>
      </p:ext>
    </p:extLst>
  </p:cSld>
  <p:clrMapOvr>
    <a:masterClrMapping/>
  </p:clrMapOvr>
  <p:transition xmlns:p14="http://schemas.microsoft.com/office/powerpoint/2010/main" advTm="1500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4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10/16/12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39</a:t>
            </a:fld>
            <a:endParaRPr lang="en-US"/>
          </a:p>
        </p:txBody>
      </p:sp>
      <p:pic>
        <p:nvPicPr>
          <p:cNvPr id="5" name="Picture 4" descr="Picture 6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36504"/>
            <a:ext cx="6781800" cy="3840296"/>
          </a:xfrm>
          <a:prstGeom prst="rect">
            <a:avLst/>
          </a:prstGeom>
        </p:spPr>
      </p:pic>
      <p:sp>
        <p:nvSpPr>
          <p:cNvPr id="6" name="TextBox 5"/>
          <p:cNvSpPr txBox="1"/>
          <p:nvPr/>
        </p:nvSpPr>
        <p:spPr>
          <a:xfrm>
            <a:off x="2590800" y="5257800"/>
            <a:ext cx="3657600" cy="369332"/>
          </a:xfrm>
          <a:prstGeom prst="rect">
            <a:avLst/>
          </a:prstGeom>
          <a:noFill/>
        </p:spPr>
        <p:txBody>
          <a:bodyPr wrap="square" rtlCol="0">
            <a:spAutoFit/>
          </a:bodyPr>
          <a:lstStyle/>
          <a:p>
            <a:r>
              <a:rPr lang="en-US"/>
              <a:t>src: Christian Grant, MADSkills </a:t>
            </a:r>
          </a:p>
        </p:txBody>
      </p:sp>
      <p:sp>
        <p:nvSpPr>
          <p:cNvPr id="11" name="Pie 10"/>
          <p:cNvSpPr/>
          <p:nvPr/>
        </p:nvSpPr>
        <p:spPr>
          <a:xfrm>
            <a:off x="7098631" y="381000"/>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7173493" y="952085"/>
            <a:ext cx="914400" cy="338554"/>
          </a:xfrm>
          <a:prstGeom prst="rect">
            <a:avLst/>
          </a:prstGeom>
          <a:noFill/>
        </p:spPr>
        <p:txBody>
          <a:bodyPr wrap="square" rtlCol="0">
            <a:spAutoFit/>
          </a:bodyPr>
          <a:lstStyle/>
          <a:p>
            <a:r>
              <a:rPr lang="en-US" sz="1600"/>
              <a:t>structs</a:t>
            </a:r>
          </a:p>
        </p:txBody>
      </p:sp>
      <p:sp>
        <p:nvSpPr>
          <p:cNvPr id="13" name="TextBox 12"/>
          <p:cNvSpPr txBox="1"/>
          <p:nvPr/>
        </p:nvSpPr>
        <p:spPr>
          <a:xfrm>
            <a:off x="8324511" y="944787"/>
            <a:ext cx="870286" cy="338554"/>
          </a:xfrm>
          <a:prstGeom prst="rect">
            <a:avLst/>
          </a:prstGeom>
          <a:noFill/>
        </p:spPr>
        <p:txBody>
          <a:bodyPr wrap="square" rtlCol="0">
            <a:spAutoFit/>
          </a:bodyPr>
          <a:lstStyle/>
          <a:p>
            <a:r>
              <a:rPr lang="en-US" sz="1600"/>
              <a:t>stats</a:t>
            </a:r>
          </a:p>
        </p:txBody>
      </p:sp>
      <p:cxnSp>
        <p:nvCxnSpPr>
          <p:cNvPr id="14" name="Straight Arrow Connector 13"/>
          <p:cNvCxnSpPr/>
          <p:nvPr/>
        </p:nvCxnSpPr>
        <p:spPr>
          <a:xfrm flipH="1" flipV="1">
            <a:off x="7630693" y="158571"/>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114986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3BDF1A89-F10E-DF45-9E9D-4960544D0ECF}" type="datetime1">
              <a:rPr lang="en-US"/>
              <a:pPr/>
              <a:t>10/16/12</a:t>
            </a:fld>
            <a:endParaRPr lang="en-US"/>
          </a:p>
        </p:txBody>
      </p:sp>
      <p:sp>
        <p:nvSpPr>
          <p:cNvPr id="6" name="Footer Placeholder 4"/>
          <p:cNvSpPr>
            <a:spLocks noGrp="1"/>
          </p:cNvSpPr>
          <p:nvPr>
            <p:ph type="ftr" sz="quarter" idx="11"/>
          </p:nvPr>
        </p:nvSpPr>
        <p:spPr/>
        <p:txBody>
          <a:bodyPr/>
          <a:lstStyle/>
          <a:p>
            <a:r>
              <a:rPr lang="en-US"/>
              <a:t>Bill Howe, eScience Institute</a:t>
            </a:r>
          </a:p>
        </p:txBody>
      </p:sp>
      <p:sp>
        <p:nvSpPr>
          <p:cNvPr id="7" name="Slide Number Placeholder 5"/>
          <p:cNvSpPr>
            <a:spLocks noGrp="1"/>
          </p:cNvSpPr>
          <p:nvPr>
            <p:ph type="sldNum" sz="quarter" idx="12"/>
          </p:nvPr>
        </p:nvSpPr>
        <p:spPr/>
        <p:txBody>
          <a:bodyPr/>
          <a:lstStyle/>
          <a:p>
            <a:fld id="{7FD4BA5F-729E-D142-AF20-9ABF3DEDAFF9}" type="slidenum">
              <a:rPr lang="en-US"/>
              <a:pPr/>
              <a:t>4</a:t>
            </a:fld>
            <a:endParaRPr lang="en-US"/>
          </a:p>
        </p:txBody>
      </p:sp>
      <p:sp>
        <p:nvSpPr>
          <p:cNvPr id="513026" name="Rectangle 2"/>
          <p:cNvSpPr>
            <a:spLocks noGrp="1" noChangeArrowheads="1"/>
          </p:cNvSpPr>
          <p:nvPr>
            <p:ph type="title"/>
          </p:nvPr>
        </p:nvSpPr>
        <p:spPr>
          <a:xfrm>
            <a:off x="685800" y="539750"/>
            <a:ext cx="6126163" cy="895350"/>
          </a:xfrm>
        </p:spPr>
        <p:txBody>
          <a:bodyPr/>
          <a:lstStyle/>
          <a:p>
            <a:r>
              <a:rPr lang="en-US" sz="2800"/>
              <a:t>The University of Washington      eScience Institute</a:t>
            </a:r>
            <a:endParaRPr lang="en-US" sz="2000">
              <a:solidFill>
                <a:schemeClr val="tx1"/>
              </a:solidFill>
            </a:endParaRPr>
          </a:p>
        </p:txBody>
      </p:sp>
      <p:sp>
        <p:nvSpPr>
          <p:cNvPr id="513027" name="Rectangle 3"/>
          <p:cNvSpPr>
            <a:spLocks noGrp="1" noChangeArrowheads="1"/>
          </p:cNvSpPr>
          <p:nvPr>
            <p:ph type="body" idx="1"/>
          </p:nvPr>
        </p:nvSpPr>
        <p:spPr>
          <a:xfrm>
            <a:off x="152400" y="1349375"/>
            <a:ext cx="8810625" cy="5051425"/>
          </a:xfrm>
          <a:noFill/>
          <a:ln/>
        </p:spPr>
        <p:txBody>
          <a:bodyPr lIns="91435" tIns="45718" rIns="91435" bIns="45718"/>
          <a:lstStyle/>
          <a:p>
            <a:pPr>
              <a:lnSpc>
                <a:spcPct val="90000"/>
              </a:lnSpc>
            </a:pPr>
            <a:r>
              <a:rPr lang="en-US" sz="2000"/>
              <a:t>Rationale</a:t>
            </a:r>
          </a:p>
          <a:p>
            <a:pPr lvl="1">
              <a:lnSpc>
                <a:spcPct val="90000"/>
              </a:lnSpc>
            </a:pPr>
            <a:r>
              <a:rPr lang="en-US" sz="1800"/>
              <a:t>The exponential increase in sensors is transitioning all fields of science and engineering from data-poor to data-rich</a:t>
            </a:r>
          </a:p>
          <a:p>
            <a:pPr lvl="1">
              <a:lnSpc>
                <a:spcPct val="90000"/>
              </a:lnSpc>
            </a:pPr>
            <a:r>
              <a:rPr lang="en-US" sz="1800"/>
              <a:t>Techniques and technologies include</a:t>
            </a:r>
          </a:p>
          <a:p>
            <a:pPr lvl="2">
              <a:lnSpc>
                <a:spcPct val="90000"/>
              </a:lnSpc>
            </a:pPr>
            <a:r>
              <a:rPr lang="en-US" altLang="ja-JP" sz="1600">
                <a:cs typeface="MS PGothic" charset="0"/>
              </a:rPr>
              <a:t>Sensors and sensor networks, </a:t>
            </a:r>
            <a:r>
              <a:rPr lang="en-US" altLang="ja-JP" sz="1600">
                <a:solidFill>
                  <a:srgbClr val="FF0000"/>
                </a:solidFill>
                <a:cs typeface="MS PGothic" charset="0"/>
              </a:rPr>
              <a:t>databases</a:t>
            </a:r>
            <a:r>
              <a:rPr lang="en-US" altLang="ja-JP" sz="1600">
                <a:cs typeface="MS PGothic" charset="0"/>
              </a:rPr>
              <a:t>, data mining, machine learning, </a:t>
            </a:r>
            <a:r>
              <a:rPr lang="en-US" altLang="ja-JP" sz="1600">
                <a:solidFill>
                  <a:srgbClr val="FF0000"/>
                </a:solidFill>
                <a:cs typeface="MS PGothic" charset="0"/>
              </a:rPr>
              <a:t>visualization, cluster/cloud computing</a:t>
            </a:r>
            <a:r>
              <a:rPr lang="en-US" altLang="ja-JP" sz="1600">
                <a:cs typeface="MS PGothic" charset="0"/>
              </a:rPr>
              <a:t> </a:t>
            </a:r>
          </a:p>
          <a:p>
            <a:pPr lvl="1">
              <a:lnSpc>
                <a:spcPct val="90000"/>
              </a:lnSpc>
            </a:pPr>
            <a:r>
              <a:rPr lang="en-US" sz="1800"/>
              <a:t>If these techniques and technologies are not widely available and widely practiced, UW will cease to be competitive</a:t>
            </a:r>
          </a:p>
          <a:p>
            <a:pPr>
              <a:lnSpc>
                <a:spcPct val="90000"/>
              </a:lnSpc>
            </a:pPr>
            <a:r>
              <a:rPr lang="en-US" sz="2000"/>
              <a:t>Mission</a:t>
            </a:r>
          </a:p>
          <a:p>
            <a:pPr lvl="1">
              <a:lnSpc>
                <a:spcPct val="90000"/>
              </a:lnSpc>
            </a:pPr>
            <a:r>
              <a:rPr lang="en-US" sz="1800"/>
              <a:t>Help position the University of Washington at the forefront of research both in modern eScience techniques and technologies, and in the fields that depend upon them</a:t>
            </a:r>
          </a:p>
          <a:p>
            <a:pPr>
              <a:lnSpc>
                <a:spcPct val="90000"/>
              </a:lnSpc>
            </a:pPr>
            <a:r>
              <a:rPr lang="en-US" sz="2000"/>
              <a:t>Strategy</a:t>
            </a:r>
          </a:p>
          <a:p>
            <a:pPr lvl="1">
              <a:lnSpc>
                <a:spcPct val="90000"/>
              </a:lnSpc>
            </a:pPr>
            <a:r>
              <a:rPr lang="en-US" sz="1800"/>
              <a:t>Bootstrap a cadre of Research Scientists</a:t>
            </a:r>
          </a:p>
          <a:p>
            <a:pPr lvl="1">
              <a:lnSpc>
                <a:spcPct val="90000"/>
              </a:lnSpc>
            </a:pPr>
            <a:r>
              <a:rPr lang="en-US" sz="1800"/>
              <a:t>Add faculty in key fields</a:t>
            </a:r>
          </a:p>
          <a:p>
            <a:pPr lvl="1">
              <a:lnSpc>
                <a:spcPct val="90000"/>
              </a:lnSpc>
            </a:pPr>
            <a:r>
              <a:rPr lang="en-US" sz="1800"/>
              <a:t>Build out a </a:t>
            </a:r>
            <a:r>
              <a:rPr lang="ja-JP" altLang="en-US" sz="1800">
                <a:latin typeface="Arial"/>
              </a:rPr>
              <a:t>“</a:t>
            </a:r>
            <a:r>
              <a:rPr lang="en-US" sz="1800"/>
              <a:t>consultancy</a:t>
            </a:r>
            <a:r>
              <a:rPr lang="ja-JP" altLang="en-US" sz="1800">
                <a:latin typeface="Arial"/>
              </a:rPr>
              <a:t>”</a:t>
            </a:r>
            <a:r>
              <a:rPr lang="en-US" sz="1800"/>
              <a:t> of students and non-research staff</a:t>
            </a:r>
          </a:p>
        </p:txBody>
      </p:sp>
      <p:pic>
        <p:nvPicPr>
          <p:cNvPr id="513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5700" y="90488"/>
            <a:ext cx="1219200" cy="89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8092843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10/16/12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354DEEC5-EA09-464B-9CF2-C5C5C68E1237}" type="slidenum">
              <a:rPr lang="en-US"/>
              <a:pPr/>
              <a:t>40</a:t>
            </a:fld>
            <a:endParaRPr lang="en-US"/>
          </a:p>
        </p:txBody>
      </p:sp>
      <p:pic>
        <p:nvPicPr>
          <p:cNvPr id="5" name="Picture 4" descr="Picture 6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221" y="1922379"/>
            <a:ext cx="6948754" cy="2171486"/>
          </a:xfrm>
          <a:prstGeom prst="rect">
            <a:avLst/>
          </a:prstGeom>
        </p:spPr>
      </p:pic>
      <p:sp>
        <p:nvSpPr>
          <p:cNvPr id="6" name="TextBox 5"/>
          <p:cNvSpPr txBox="1"/>
          <p:nvPr/>
        </p:nvSpPr>
        <p:spPr>
          <a:xfrm>
            <a:off x="1981200" y="5257800"/>
            <a:ext cx="3657600" cy="369332"/>
          </a:xfrm>
          <a:prstGeom prst="rect">
            <a:avLst/>
          </a:prstGeom>
          <a:noFill/>
        </p:spPr>
        <p:txBody>
          <a:bodyPr wrap="square" rtlCol="0">
            <a:spAutoFit/>
          </a:bodyPr>
          <a:lstStyle/>
          <a:p>
            <a:r>
              <a:rPr lang="en-US"/>
              <a:t>src: Christian Grant, MADSkills </a:t>
            </a:r>
          </a:p>
        </p:txBody>
      </p:sp>
      <p:sp>
        <p:nvSpPr>
          <p:cNvPr id="7" name="TextBox 6"/>
          <p:cNvSpPr txBox="1"/>
          <p:nvPr/>
        </p:nvSpPr>
        <p:spPr>
          <a:xfrm>
            <a:off x="762000" y="533400"/>
            <a:ext cx="6553200" cy="523220"/>
          </a:xfrm>
          <a:prstGeom prst="rect">
            <a:avLst/>
          </a:prstGeom>
          <a:noFill/>
        </p:spPr>
        <p:txBody>
          <a:bodyPr wrap="square" rtlCol="0">
            <a:spAutoFit/>
          </a:bodyPr>
          <a:lstStyle/>
          <a:p>
            <a:r>
              <a:rPr lang="en-US" sz="2800"/>
              <a:t>(Sparse) Matrix Multiply in SQL</a:t>
            </a:r>
          </a:p>
        </p:txBody>
      </p:sp>
      <p:sp>
        <p:nvSpPr>
          <p:cNvPr id="12" name="Pie 11"/>
          <p:cNvSpPr/>
          <p:nvPr/>
        </p:nvSpPr>
        <p:spPr>
          <a:xfrm>
            <a:off x="7098631" y="381000"/>
            <a:ext cx="1981200" cy="1676400"/>
          </a:xfrm>
          <a:prstGeom prst="pie">
            <a:avLst>
              <a:gd name="adj1" fmla="val 12991506"/>
              <a:gd name="adj2" fmla="val 19577154"/>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7173493" y="952085"/>
            <a:ext cx="914400" cy="338554"/>
          </a:xfrm>
          <a:prstGeom prst="rect">
            <a:avLst/>
          </a:prstGeom>
          <a:noFill/>
        </p:spPr>
        <p:txBody>
          <a:bodyPr wrap="square" rtlCol="0">
            <a:spAutoFit/>
          </a:bodyPr>
          <a:lstStyle/>
          <a:p>
            <a:r>
              <a:rPr lang="en-US" sz="1600"/>
              <a:t>structs</a:t>
            </a:r>
          </a:p>
        </p:txBody>
      </p:sp>
      <p:sp>
        <p:nvSpPr>
          <p:cNvPr id="14" name="TextBox 13"/>
          <p:cNvSpPr txBox="1"/>
          <p:nvPr/>
        </p:nvSpPr>
        <p:spPr>
          <a:xfrm>
            <a:off x="8324511" y="944787"/>
            <a:ext cx="870286" cy="338554"/>
          </a:xfrm>
          <a:prstGeom prst="rect">
            <a:avLst/>
          </a:prstGeom>
          <a:noFill/>
        </p:spPr>
        <p:txBody>
          <a:bodyPr wrap="square" rtlCol="0">
            <a:spAutoFit/>
          </a:bodyPr>
          <a:lstStyle/>
          <a:p>
            <a:r>
              <a:rPr lang="en-US" sz="1600"/>
              <a:t>stats</a:t>
            </a:r>
          </a:p>
        </p:txBody>
      </p:sp>
      <p:cxnSp>
        <p:nvCxnSpPr>
          <p:cNvPr id="15" name="Straight Arrow Connector 14"/>
          <p:cNvCxnSpPr/>
          <p:nvPr/>
        </p:nvCxnSpPr>
        <p:spPr>
          <a:xfrm flipH="1" flipV="1">
            <a:off x="7630693" y="158571"/>
            <a:ext cx="457200" cy="10400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153315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85800" y="762000"/>
            <a:ext cx="7854950" cy="914400"/>
          </a:xfrm>
        </p:spPr>
        <p:txBody>
          <a:bodyPr/>
          <a:lstStyle/>
          <a:p>
            <a:r>
              <a:rPr lang="en-US" sz="2800"/>
              <a:t>Aside: Schema-on-Write vs. Schema-on-Read</a:t>
            </a:r>
            <a:endParaRPr lang="en-US" sz="2800" dirty="0">
              <a:latin typeface="Frutiger 55 Roman" charset="0"/>
              <a:ea typeface="ＭＳ Ｐゴシック" charset="0"/>
              <a:cs typeface="ＭＳ Ｐゴシック" charset="0"/>
            </a:endParaRPr>
          </a:p>
        </p:txBody>
      </p:sp>
      <p:sp>
        <p:nvSpPr>
          <p:cNvPr id="14339" name="Content Placeholder 2"/>
          <p:cNvSpPr>
            <a:spLocks noGrp="1"/>
          </p:cNvSpPr>
          <p:nvPr>
            <p:ph idx="1"/>
          </p:nvPr>
        </p:nvSpPr>
        <p:spPr>
          <a:xfrm>
            <a:off x="685800" y="1676400"/>
            <a:ext cx="6248400" cy="4297363"/>
          </a:xfrm>
        </p:spPr>
        <p:txBody>
          <a:bodyPr/>
          <a:lstStyle/>
          <a:p>
            <a:r>
              <a:rPr lang="en-US" sz="2000" dirty="0" smtClean="0">
                <a:latin typeface="Frutiger 55 Roman" charset="0"/>
                <a:ea typeface="ＭＳ Ｐゴシック" charset="0"/>
                <a:cs typeface="ＭＳ Ｐゴシック" charset="0"/>
              </a:rPr>
              <a:t>A </a:t>
            </a:r>
            <a:r>
              <a:rPr lang="en-US" sz="2000" dirty="0" smtClean="0">
                <a:solidFill>
                  <a:srgbClr val="0000FF"/>
                </a:solidFill>
                <a:latin typeface="Frutiger 55 Roman" charset="0"/>
                <a:ea typeface="ＭＳ Ｐゴシック" charset="0"/>
                <a:cs typeface="ＭＳ Ｐゴシック" charset="0"/>
              </a:rPr>
              <a:t>schema* is a shared consensus </a:t>
            </a:r>
            <a:r>
              <a:rPr lang="en-US" sz="2000" dirty="0" smtClean="0">
                <a:latin typeface="Frutiger 55 Roman" charset="0"/>
                <a:ea typeface="ＭＳ Ｐゴシック" charset="0"/>
                <a:cs typeface="ＭＳ Ｐゴシック" charset="0"/>
              </a:rPr>
              <a:t>about some universe of discourse</a:t>
            </a:r>
          </a:p>
          <a:p>
            <a:r>
              <a:rPr lang="en-US" sz="2000" dirty="0" smtClean="0">
                <a:latin typeface="Frutiger 55 Roman" charset="0"/>
                <a:ea typeface="ＭＳ Ｐゴシック" charset="0"/>
                <a:cs typeface="ＭＳ Ｐゴシック" charset="0"/>
              </a:rPr>
              <a:t>At the frontier of research, this shared consensus does not exist, </a:t>
            </a:r>
            <a:r>
              <a:rPr lang="en-US" sz="2000" i="1" u="sng" dirty="0" smtClean="0">
                <a:latin typeface="Frutiger 55 Roman" charset="0"/>
                <a:ea typeface="ＭＳ Ｐゴシック" charset="0"/>
                <a:cs typeface="ＭＳ Ｐゴシック" charset="0"/>
              </a:rPr>
              <a:t>by definition</a:t>
            </a:r>
            <a:r>
              <a:rPr lang="en-US" sz="2000" u="sng" dirty="0" smtClean="0">
                <a:latin typeface="Frutiger 55 Roman" charset="0"/>
                <a:ea typeface="ＭＳ Ｐゴシック" charset="0"/>
                <a:cs typeface="ＭＳ Ｐゴシック" charset="0"/>
              </a:rPr>
              <a:t> </a:t>
            </a:r>
          </a:p>
          <a:p>
            <a:r>
              <a:rPr lang="en-US" sz="2000">
                <a:latin typeface="Arial" charset="0"/>
              </a:rPr>
              <a:t>Any schema that does emerge will change frequently, </a:t>
            </a:r>
            <a:r>
              <a:rPr lang="en-US" sz="2000" i="1" u="sng">
                <a:latin typeface="Arial" charset="0"/>
              </a:rPr>
              <a:t>by definition</a:t>
            </a:r>
            <a:endParaRPr lang="en-US" sz="2000" u="sng">
              <a:latin typeface="Arial" charset="0"/>
            </a:endParaRPr>
          </a:p>
          <a:p>
            <a:r>
              <a:rPr lang="en-US" sz="2000">
                <a:latin typeface="Arial" charset="0"/>
              </a:rPr>
              <a:t>Data found “in the wild” will typically not conform to any schema, </a:t>
            </a:r>
            <a:r>
              <a:rPr lang="en-US" sz="2000" i="1" u="sng">
                <a:latin typeface="Arial" charset="0"/>
              </a:rPr>
              <a:t>by definition</a:t>
            </a:r>
          </a:p>
          <a:p>
            <a:r>
              <a:rPr lang="en-US" sz="2000">
                <a:latin typeface="Arial" charset="0"/>
              </a:rPr>
              <a:t>But this doesn’t mean we have to live with ad hoc scripts and files</a:t>
            </a:r>
          </a:p>
          <a:p>
            <a:r>
              <a:rPr lang="en-US" sz="2000">
                <a:latin typeface="Arial" charset="0"/>
              </a:rPr>
              <a:t>My answer: Schema-later, “lazy schemification” </a:t>
            </a:r>
            <a:endParaRPr lang="en-US" sz="2000"/>
          </a:p>
        </p:txBody>
      </p:sp>
      <p:sp>
        <p:nvSpPr>
          <p:cNvPr id="2" name="TextBox 1"/>
          <p:cNvSpPr txBox="1"/>
          <p:nvPr/>
        </p:nvSpPr>
        <p:spPr>
          <a:xfrm>
            <a:off x="1084179" y="5486400"/>
            <a:ext cx="7010400" cy="369332"/>
          </a:xfrm>
          <a:prstGeom prst="rect">
            <a:avLst/>
          </a:prstGeom>
          <a:noFill/>
        </p:spPr>
        <p:txBody>
          <a:bodyPr wrap="square" rtlCol="0">
            <a:spAutoFit/>
          </a:bodyPr>
          <a:lstStyle/>
          <a:p>
            <a:r>
              <a:rPr lang="en-US" dirty="0" smtClean="0">
                <a:solidFill>
                  <a:srgbClr val="0000FF"/>
                </a:solidFill>
              </a:rPr>
              <a:t>*</a:t>
            </a:r>
            <a:r>
              <a:rPr lang="en-US" dirty="0" smtClean="0"/>
              <a:t> </a:t>
            </a:r>
            <a:r>
              <a:rPr lang="en-US" dirty="0" smtClean="0">
                <a:latin typeface="Frutiger 55 Roman" charset="0"/>
              </a:rPr>
              <a:t>ontology/metadata standard</a:t>
            </a:r>
            <a:r>
              <a:rPr lang="en-US" dirty="0">
                <a:latin typeface="Frutiger 55 Roman" charset="0"/>
              </a:rPr>
              <a:t>/</a:t>
            </a:r>
            <a:r>
              <a:rPr lang="en-US" dirty="0" smtClean="0">
                <a:latin typeface="Frutiger 55 Roman" charset="0"/>
              </a:rPr>
              <a:t>controlled vocabulary/etc.</a:t>
            </a:r>
            <a:endParaRPr lang="en-US" dirty="0"/>
          </a:p>
        </p:txBody>
      </p:sp>
      <p:sp>
        <p:nvSpPr>
          <p:cNvPr id="3" name="Date Placeholder 2"/>
          <p:cNvSpPr>
            <a:spLocks noGrp="1"/>
          </p:cNvSpPr>
          <p:nvPr>
            <p:ph type="dt" sz="half" idx="10"/>
          </p:nvPr>
        </p:nvSpPr>
        <p:spPr/>
        <p:txBody>
          <a:bodyPr/>
          <a:lstStyle/>
          <a:p>
            <a:fld id="{82DE4E3E-97C1-AC4E-A000-9AB4F3FF0B1B}" type="datetime1">
              <a:rPr lang="en-US" smtClean="0"/>
              <a:t>10/16/12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dirty="0"/>
          </a:p>
        </p:txBody>
      </p:sp>
      <p:sp>
        <p:nvSpPr>
          <p:cNvPr id="5" name="Slide Number Placeholder 4"/>
          <p:cNvSpPr>
            <a:spLocks noGrp="1"/>
          </p:cNvSpPr>
          <p:nvPr>
            <p:ph type="sldNum" sz="quarter" idx="12"/>
          </p:nvPr>
        </p:nvSpPr>
        <p:spPr/>
        <p:txBody>
          <a:bodyPr/>
          <a:lstStyle/>
          <a:p>
            <a:fld id="{A12D6CCC-2396-634D-8A9D-DFA1A30244AA}" type="slidenum">
              <a:rPr lang="en-US" smtClean="0"/>
              <a:pPr/>
              <a:t>41</a:t>
            </a:fld>
            <a:endParaRPr lang="en-US"/>
          </a:p>
        </p:txBody>
      </p:sp>
    </p:spTree>
    <p:extLst>
      <p:ext uri="{BB962C8B-B14F-4D97-AF65-F5344CB8AC3E}">
        <p14:creationId xmlns:p14="http://schemas.microsoft.com/office/powerpoint/2010/main" val="40148563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a:spLocks noGrp="1"/>
          </p:cNvSpPr>
          <p:nvPr>
            <p:ph type="sldNum" sz="quarter" idx="12"/>
          </p:nvPr>
        </p:nvSpPr>
        <p:spPr/>
        <p:txBody>
          <a:bodyPr/>
          <a:lstStyle/>
          <a:p>
            <a:fld id="{E8D3528B-9798-E947-879A-E2851EDD3B1B}" type="slidenum">
              <a:rPr lang="en-US"/>
              <a:pPr/>
              <a:t>42</a:t>
            </a:fld>
            <a:endParaRPr lang="en-US"/>
          </a:p>
        </p:txBody>
      </p:sp>
      <p:sp>
        <p:nvSpPr>
          <p:cNvPr id="63490" name="Rectangle 2"/>
          <p:cNvSpPr>
            <a:spLocks noGrp="1" noChangeArrowheads="1"/>
          </p:cNvSpPr>
          <p:nvPr>
            <p:ph type="title"/>
          </p:nvPr>
        </p:nvSpPr>
        <p:spPr>
          <a:xfrm>
            <a:off x="457200" y="381000"/>
            <a:ext cx="7772400" cy="1143000"/>
          </a:xfrm>
        </p:spPr>
        <p:txBody>
          <a:bodyPr/>
          <a:lstStyle/>
          <a:p>
            <a:pPr algn="l"/>
            <a:r>
              <a:rPr lang="en-US" sz="3200" b="0"/>
              <a:t>Data Access Hitting a Wall</a:t>
            </a:r>
          </a:p>
        </p:txBody>
      </p:sp>
      <p:sp>
        <p:nvSpPr>
          <p:cNvPr id="63491" name="Rectangle 3"/>
          <p:cNvSpPr>
            <a:spLocks noGrp="1" noChangeArrowheads="1"/>
          </p:cNvSpPr>
          <p:nvPr>
            <p:ph type="body" sz="half" idx="1"/>
          </p:nvPr>
        </p:nvSpPr>
        <p:spPr>
          <a:xfrm>
            <a:off x="457200" y="1524000"/>
            <a:ext cx="8686800" cy="5638800"/>
          </a:xfrm>
        </p:spPr>
        <p:txBody>
          <a:bodyPr/>
          <a:lstStyle/>
          <a:p>
            <a:pPr>
              <a:lnSpc>
                <a:spcPct val="90000"/>
              </a:lnSpc>
              <a:buFontTx/>
              <a:buNone/>
            </a:pPr>
            <a:r>
              <a:rPr lang="en-US" sz="2000" b="1"/>
              <a:t>Current practice based on data download </a:t>
            </a:r>
            <a:r>
              <a:rPr lang="en-US" sz="1800" b="1"/>
              <a:t>(FTP/GREP)</a:t>
            </a:r>
            <a:br>
              <a:rPr lang="en-US" sz="1800" b="1"/>
            </a:br>
            <a:r>
              <a:rPr lang="en-US" sz="2000" b="1"/>
              <a:t>Will not scale to the datasets of tomorrow</a:t>
            </a:r>
            <a:r>
              <a:rPr lang="en-US" sz="1600"/>
              <a:t> </a:t>
            </a:r>
          </a:p>
          <a:p>
            <a:pPr>
              <a:lnSpc>
                <a:spcPct val="90000"/>
              </a:lnSpc>
            </a:pPr>
            <a:r>
              <a:rPr lang="en-US" sz="1800"/>
              <a:t>You can GREP 1 MB in a second</a:t>
            </a:r>
          </a:p>
          <a:p>
            <a:pPr>
              <a:lnSpc>
                <a:spcPct val="90000"/>
              </a:lnSpc>
            </a:pPr>
            <a:r>
              <a:rPr lang="en-US" sz="1800"/>
              <a:t>You can GREP 1 GB in a minute  </a:t>
            </a:r>
          </a:p>
          <a:p>
            <a:pPr>
              <a:lnSpc>
                <a:spcPct val="90000"/>
              </a:lnSpc>
            </a:pPr>
            <a:r>
              <a:rPr lang="en-US" sz="1800"/>
              <a:t>You can GREP 1 TB in 2 days</a:t>
            </a:r>
          </a:p>
          <a:p>
            <a:pPr>
              <a:lnSpc>
                <a:spcPct val="90000"/>
              </a:lnSpc>
            </a:pPr>
            <a:r>
              <a:rPr lang="en-US" sz="1800"/>
              <a:t>You can GREP 1 PB in  3 years.</a:t>
            </a:r>
          </a:p>
          <a:p>
            <a:pPr>
              <a:lnSpc>
                <a:spcPct val="90000"/>
              </a:lnSpc>
            </a:pPr>
            <a:endParaRPr lang="en-US" sz="1800"/>
          </a:p>
          <a:p>
            <a:pPr>
              <a:lnSpc>
                <a:spcPct val="90000"/>
              </a:lnSpc>
            </a:pPr>
            <a:r>
              <a:rPr lang="en-US" sz="1800"/>
              <a:t>Oh!, and 1PB ~5,000 disks</a:t>
            </a:r>
          </a:p>
          <a:p>
            <a:pPr>
              <a:lnSpc>
                <a:spcPct val="90000"/>
              </a:lnSpc>
            </a:pPr>
            <a:endParaRPr lang="en-US" sz="1800"/>
          </a:p>
          <a:p>
            <a:pPr>
              <a:lnSpc>
                <a:spcPct val="90000"/>
              </a:lnSpc>
            </a:pPr>
            <a:r>
              <a:rPr lang="en-US" sz="2000"/>
              <a:t>At some point you need </a:t>
            </a:r>
            <a:br>
              <a:rPr lang="en-US" sz="2000"/>
            </a:br>
            <a:r>
              <a:rPr lang="en-US" sz="2000"/>
              <a:t>	</a:t>
            </a:r>
            <a:r>
              <a:rPr lang="en-US" sz="2000" b="1"/>
              <a:t>indices</a:t>
            </a:r>
            <a:r>
              <a:rPr lang="en-US" sz="2000"/>
              <a:t> to limit search</a:t>
            </a:r>
            <a:br>
              <a:rPr lang="en-US" sz="2000"/>
            </a:br>
            <a:r>
              <a:rPr lang="en-US" sz="2000"/>
              <a:t>	</a:t>
            </a:r>
            <a:r>
              <a:rPr lang="en-US" sz="2000" b="1"/>
              <a:t>parallel</a:t>
            </a:r>
            <a:r>
              <a:rPr lang="en-US" sz="2000"/>
              <a:t> data search and analysis</a:t>
            </a:r>
          </a:p>
          <a:p>
            <a:pPr>
              <a:lnSpc>
                <a:spcPct val="90000"/>
              </a:lnSpc>
            </a:pPr>
            <a:r>
              <a:rPr lang="en-US" sz="2000"/>
              <a:t>This is where databases can help</a:t>
            </a:r>
          </a:p>
        </p:txBody>
      </p:sp>
      <p:sp>
        <p:nvSpPr>
          <p:cNvPr id="63492" name="Rectangle 4"/>
          <p:cNvSpPr>
            <a:spLocks noGrp="1" noChangeArrowheads="1"/>
          </p:cNvSpPr>
          <p:nvPr>
            <p:ph type="body" sz="half" idx="2"/>
          </p:nvPr>
        </p:nvSpPr>
        <p:spPr>
          <a:xfrm>
            <a:off x="4724400" y="2133600"/>
            <a:ext cx="5181600" cy="4114800"/>
          </a:xfrm>
        </p:spPr>
        <p:txBody>
          <a:bodyPr/>
          <a:lstStyle/>
          <a:p>
            <a:pPr>
              <a:lnSpc>
                <a:spcPct val="90000"/>
              </a:lnSpc>
            </a:pPr>
            <a:r>
              <a:rPr lang="en-US" sz="2200"/>
              <a:t>You can FTP 1 MB in 1 sec</a:t>
            </a:r>
          </a:p>
          <a:p>
            <a:pPr>
              <a:lnSpc>
                <a:spcPct val="90000"/>
              </a:lnSpc>
            </a:pPr>
            <a:r>
              <a:rPr lang="en-US" sz="2200"/>
              <a:t>You can FTP 1 GB / min (~1$)</a:t>
            </a:r>
          </a:p>
          <a:p>
            <a:pPr>
              <a:lnSpc>
                <a:spcPct val="90000"/>
              </a:lnSpc>
            </a:pPr>
            <a:r>
              <a:rPr lang="en-US" sz="2200"/>
              <a:t>…    2 days and 1K$</a:t>
            </a:r>
          </a:p>
          <a:p>
            <a:pPr>
              <a:lnSpc>
                <a:spcPct val="90000"/>
              </a:lnSpc>
            </a:pPr>
            <a:r>
              <a:rPr lang="en-US" sz="2200"/>
              <a:t>… 	3 years and 1M$</a:t>
            </a:r>
          </a:p>
        </p:txBody>
      </p:sp>
      <p:pic>
        <p:nvPicPr>
          <p:cNvPr id="63493" name="Picture 5" descr="j019771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810000"/>
            <a:ext cx="1697038"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Pie 6"/>
          <p:cNvSpPr/>
          <p:nvPr/>
        </p:nvSpPr>
        <p:spPr>
          <a:xfrm>
            <a:off x="7059852" y="156409"/>
            <a:ext cx="1981200" cy="1676400"/>
          </a:xfrm>
          <a:prstGeom prst="pie">
            <a:avLst>
              <a:gd name="adj1" fmla="val 12991506"/>
              <a:gd name="adj2" fmla="val 19577154"/>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7232298" y="754230"/>
            <a:ext cx="914400" cy="338554"/>
          </a:xfrm>
          <a:prstGeom prst="rect">
            <a:avLst/>
          </a:prstGeom>
          <a:noFill/>
        </p:spPr>
        <p:txBody>
          <a:bodyPr wrap="square" rtlCol="0">
            <a:spAutoFit/>
          </a:bodyPr>
          <a:lstStyle/>
          <a:p>
            <a:r>
              <a:rPr lang="en-US" sz="1600"/>
              <a:t>desk</a:t>
            </a:r>
          </a:p>
        </p:txBody>
      </p:sp>
      <p:sp>
        <p:nvSpPr>
          <p:cNvPr id="10" name="TextBox 9"/>
          <p:cNvSpPr txBox="1"/>
          <p:nvPr/>
        </p:nvSpPr>
        <p:spPr>
          <a:xfrm>
            <a:off x="8245628" y="733564"/>
            <a:ext cx="870286" cy="338554"/>
          </a:xfrm>
          <a:prstGeom prst="rect">
            <a:avLst/>
          </a:prstGeom>
          <a:noFill/>
        </p:spPr>
        <p:txBody>
          <a:bodyPr wrap="square" rtlCol="0">
            <a:spAutoFit/>
          </a:bodyPr>
          <a:lstStyle/>
          <a:p>
            <a:r>
              <a:rPr lang="en-US" sz="1600"/>
              <a:t>cloud</a:t>
            </a:r>
          </a:p>
        </p:txBody>
      </p:sp>
      <p:cxnSp>
        <p:nvCxnSpPr>
          <p:cNvPr id="11" name="Straight Arrow Connector 10"/>
          <p:cNvCxnSpPr/>
          <p:nvPr/>
        </p:nvCxnSpPr>
        <p:spPr>
          <a:xfrm flipV="1">
            <a:off x="8049114" y="152400"/>
            <a:ext cx="733932" cy="82161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4" descr="jimgray"/>
          <p:cNvPicPr>
            <a:picLocks noChangeAspect="1" noChangeArrowheads="1"/>
          </p:cNvPicPr>
          <p:nvPr/>
        </p:nvPicPr>
        <p:blipFill>
          <a:blip r:embed="rId4"/>
          <a:srcRect/>
          <a:stretch>
            <a:fillRect/>
          </a:stretch>
        </p:blipFill>
        <p:spPr bwMode="auto">
          <a:xfrm>
            <a:off x="5638800" y="103723"/>
            <a:ext cx="701675" cy="1168951"/>
          </a:xfrm>
          <a:prstGeom prst="rect">
            <a:avLst/>
          </a:prstGeom>
          <a:noFill/>
          <a:effectLst>
            <a:outerShdw dist="107763" dir="2700000" algn="ctr" rotWithShape="0">
              <a:srgbClr val="808080">
                <a:alpha val="50000"/>
              </a:srgbClr>
            </a:outerShdw>
          </a:effectLst>
        </p:spPr>
      </p:pic>
      <p:sp>
        <p:nvSpPr>
          <p:cNvPr id="2" name="TextBox 1"/>
          <p:cNvSpPr txBox="1"/>
          <p:nvPr/>
        </p:nvSpPr>
        <p:spPr>
          <a:xfrm>
            <a:off x="1066800" y="6356350"/>
            <a:ext cx="2667000" cy="369332"/>
          </a:xfrm>
          <a:prstGeom prst="rect">
            <a:avLst/>
          </a:prstGeom>
          <a:noFill/>
        </p:spPr>
        <p:txBody>
          <a:bodyPr wrap="square" rtlCol="0">
            <a:spAutoFit/>
          </a:bodyPr>
          <a:lstStyle/>
          <a:p>
            <a:r>
              <a:rPr lang="en-US"/>
              <a:t>[slide src: Jim Gray]</a:t>
            </a:r>
          </a:p>
        </p:txBody>
      </p:sp>
    </p:spTree>
    <p:extLst>
      <p:ext uri="{BB962C8B-B14F-4D97-AF65-F5344CB8AC3E}">
        <p14:creationId xmlns:p14="http://schemas.microsoft.com/office/powerpoint/2010/main" val="35098125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10/16/12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43</a:t>
            </a:fld>
            <a:endParaRPr lang="en-US"/>
          </a:p>
        </p:txBody>
      </p:sp>
      <p:sp>
        <p:nvSpPr>
          <p:cNvPr id="23" name="Line 4"/>
          <p:cNvSpPr>
            <a:spLocks noChangeShapeType="1"/>
          </p:cNvSpPr>
          <p:nvPr/>
        </p:nvSpPr>
        <p:spPr bwMode="auto">
          <a:xfrm>
            <a:off x="661988" y="1279525"/>
            <a:ext cx="15875" cy="459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Line 5"/>
          <p:cNvSpPr>
            <a:spLocks noChangeShapeType="1"/>
          </p:cNvSpPr>
          <p:nvPr/>
        </p:nvSpPr>
        <p:spPr bwMode="auto">
          <a:xfrm flipH="1" flipV="1">
            <a:off x="687388" y="5854700"/>
            <a:ext cx="7154862"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Text Box 7"/>
          <p:cNvSpPr txBox="1">
            <a:spLocks noChangeArrowheads="1"/>
          </p:cNvSpPr>
          <p:nvPr/>
        </p:nvSpPr>
        <p:spPr bwMode="auto">
          <a:xfrm rot="16200000">
            <a:off x="-347662" y="3509962"/>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eaLnBrk="1" hangingPunct="1">
              <a:spcBef>
                <a:spcPct val="50000"/>
              </a:spcBef>
            </a:pPr>
            <a:r>
              <a:rPr lang="en-US" sz="2000" b="1">
                <a:latin typeface="Arial" charset="0"/>
              </a:rPr>
              <a:t># of bytes</a:t>
            </a:r>
          </a:p>
        </p:txBody>
      </p:sp>
      <p:sp>
        <p:nvSpPr>
          <p:cNvPr id="26" name="Text Box 8"/>
          <p:cNvSpPr txBox="1">
            <a:spLocks noChangeArrowheads="1"/>
          </p:cNvSpPr>
          <p:nvPr/>
        </p:nvSpPr>
        <p:spPr bwMode="auto">
          <a:xfrm>
            <a:off x="3263900" y="5949950"/>
            <a:ext cx="26876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2000" b="1">
                <a:latin typeface="Arial" charset="0"/>
              </a:rPr>
              <a:t># of data sources</a:t>
            </a:r>
          </a:p>
        </p:txBody>
      </p:sp>
      <p:sp>
        <p:nvSpPr>
          <p:cNvPr id="27" name="AutoShape 9"/>
          <p:cNvSpPr>
            <a:spLocks noChangeArrowheads="1"/>
          </p:cNvSpPr>
          <p:nvPr/>
        </p:nvSpPr>
        <p:spPr bwMode="auto">
          <a:xfrm>
            <a:off x="1066799" y="1472406"/>
            <a:ext cx="1524001" cy="1017587"/>
          </a:xfrm>
          <a:prstGeom prst="octagon">
            <a:avLst>
              <a:gd name="adj" fmla="val 29287"/>
            </a:avLst>
          </a:prstGeom>
          <a:solidFill>
            <a:schemeClr val="accent5">
              <a:lumMod val="40000"/>
              <a:lumOff val="60000"/>
            </a:schemeClr>
          </a:solidFill>
          <a:ln w="9525">
            <a:solidFill>
              <a:schemeClr val="tx1"/>
            </a:solidFill>
            <a:miter lim="800000"/>
            <a:headEnd/>
            <a:tailEnd/>
          </a:ln>
          <a:effectLst/>
        </p:spPr>
        <p:txBody>
          <a:bodyPr wrap="none" anchor="ctr"/>
          <a:lstStyle/>
          <a:p>
            <a:r>
              <a:rPr lang="en-US" i="1"/>
              <a:t>telescopes</a:t>
            </a:r>
          </a:p>
        </p:txBody>
      </p:sp>
      <p:sp>
        <p:nvSpPr>
          <p:cNvPr id="29" name="AutoShape 11"/>
          <p:cNvSpPr>
            <a:spLocks noChangeArrowheads="1"/>
          </p:cNvSpPr>
          <p:nvPr/>
        </p:nvSpPr>
        <p:spPr bwMode="auto">
          <a:xfrm>
            <a:off x="1128713" y="2590800"/>
            <a:ext cx="1309687" cy="1037432"/>
          </a:xfrm>
          <a:prstGeom prst="octagon">
            <a:avLst>
              <a:gd name="adj" fmla="val 29287"/>
            </a:avLst>
          </a:prstGeom>
          <a:solidFill>
            <a:schemeClr val="accent5">
              <a:lumMod val="40000"/>
              <a:lumOff val="60000"/>
            </a:schemeClr>
          </a:solidFill>
          <a:ln w="9525">
            <a:solidFill>
              <a:schemeClr val="tx1"/>
            </a:solidFill>
            <a:miter lim="800000"/>
            <a:headEnd/>
            <a:tailEnd/>
          </a:ln>
          <a:effectLst/>
        </p:spPr>
        <p:txBody>
          <a:bodyPr wrap="none" anchor="ctr"/>
          <a:lstStyle/>
          <a:p>
            <a:r>
              <a:rPr lang="en-US" i="1"/>
              <a:t>spectra</a:t>
            </a:r>
          </a:p>
        </p:txBody>
      </p:sp>
      <p:sp>
        <p:nvSpPr>
          <p:cNvPr id="30" name="Text Box 12"/>
          <p:cNvSpPr txBox="1">
            <a:spLocks noChangeArrowheads="1"/>
          </p:cNvSpPr>
          <p:nvPr/>
        </p:nvSpPr>
        <p:spPr bwMode="auto">
          <a:xfrm>
            <a:off x="2590800" y="727105"/>
            <a:ext cx="42401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r>
              <a:rPr lang="en-US" sz="1600">
                <a:latin typeface="Arial" charset="0"/>
              </a:rPr>
              <a:t>LSST (~100PB; images, spectra)</a:t>
            </a:r>
          </a:p>
        </p:txBody>
      </p:sp>
      <p:sp>
        <p:nvSpPr>
          <p:cNvPr id="31" name="Text Box 13"/>
          <p:cNvSpPr txBox="1">
            <a:spLocks noChangeArrowheads="1"/>
          </p:cNvSpPr>
          <p:nvPr/>
        </p:nvSpPr>
        <p:spPr bwMode="auto">
          <a:xfrm>
            <a:off x="2636586" y="1110248"/>
            <a:ext cx="45087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r>
              <a:rPr lang="en-US" sz="1600">
                <a:latin typeface="Arial" charset="0"/>
              </a:rPr>
              <a:t>PanSTARRS (~40PB; images, trajectories)</a:t>
            </a:r>
          </a:p>
        </p:txBody>
      </p:sp>
      <p:sp>
        <p:nvSpPr>
          <p:cNvPr id="32" name="Text Box 14"/>
          <p:cNvSpPr txBox="1">
            <a:spLocks noChangeArrowheads="1"/>
          </p:cNvSpPr>
          <p:nvPr/>
        </p:nvSpPr>
        <p:spPr bwMode="auto">
          <a:xfrm>
            <a:off x="914401" y="4214471"/>
            <a:ext cx="44196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280988" indent="-280988" eaLnBrk="1" hangingPunct="1"/>
            <a:r>
              <a:rPr lang="en-US" sz="1600">
                <a:latin typeface="Arial" charset="0"/>
              </a:rPr>
              <a:t>OOI (~50TB/year; sims, RSN)</a:t>
            </a:r>
          </a:p>
          <a:p>
            <a:pPr marL="280988" indent="-280988" eaLnBrk="1" hangingPunct="1"/>
            <a:r>
              <a:rPr lang="en-US" sz="1600"/>
              <a:t>IOOS (~50TB/year; sims, satellite, gliders, AUVs, vessels, more)</a:t>
            </a:r>
            <a:endParaRPr lang="en-US" sz="1600">
              <a:latin typeface="Arial" charset="0"/>
            </a:endParaRPr>
          </a:p>
          <a:p>
            <a:pPr marL="280988" indent="-280988" eaLnBrk="1" hangingPunct="1"/>
            <a:r>
              <a:rPr lang="en-US" sz="1600"/>
              <a:t>CMOP (~10TB/year; sims, stations, gliders, AUVs, vessels, more) </a:t>
            </a:r>
            <a:endParaRPr lang="en-US" sz="1600">
              <a:latin typeface="Arial" charset="0"/>
            </a:endParaRPr>
          </a:p>
        </p:txBody>
      </p:sp>
      <p:sp>
        <p:nvSpPr>
          <p:cNvPr id="33" name="AutoShape 17"/>
          <p:cNvSpPr>
            <a:spLocks noChangeArrowheads="1"/>
          </p:cNvSpPr>
          <p:nvPr/>
        </p:nvSpPr>
        <p:spPr bwMode="auto">
          <a:xfrm>
            <a:off x="4800600" y="3581400"/>
            <a:ext cx="1452227" cy="685799"/>
          </a:xfrm>
          <a:prstGeom prst="octagon">
            <a:avLst>
              <a:gd name="adj" fmla="val 29287"/>
            </a:avLst>
          </a:prstGeom>
          <a:solidFill>
            <a:schemeClr val="accent3"/>
          </a:solidFill>
          <a:ln w="9525">
            <a:solidFill>
              <a:schemeClr val="tx1"/>
            </a:solidFill>
            <a:miter lim="800000"/>
            <a:headEnd/>
            <a:tailEnd/>
          </a:ln>
          <a:effectLst/>
        </p:spPr>
        <p:txBody>
          <a:bodyPr wrap="none" anchor="ctr"/>
          <a:lstStyle/>
          <a:p>
            <a:endParaRPr lang="en-US" i="1"/>
          </a:p>
        </p:txBody>
      </p:sp>
      <p:sp>
        <p:nvSpPr>
          <p:cNvPr id="34" name="Text Box 19"/>
          <p:cNvSpPr txBox="1">
            <a:spLocks noChangeArrowheads="1"/>
          </p:cNvSpPr>
          <p:nvPr/>
        </p:nvSpPr>
        <p:spPr bwMode="auto">
          <a:xfrm>
            <a:off x="2641391" y="1484091"/>
            <a:ext cx="419608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r>
              <a:rPr lang="en-US" sz="1600">
                <a:latin typeface="Arial" charset="0"/>
              </a:rPr>
              <a:t>SDSS (~400TB; images, spectra, catalogs)</a:t>
            </a:r>
          </a:p>
        </p:txBody>
      </p:sp>
      <p:sp>
        <p:nvSpPr>
          <p:cNvPr id="35" name="AutoShape 20"/>
          <p:cNvSpPr>
            <a:spLocks noChangeArrowheads="1"/>
          </p:cNvSpPr>
          <p:nvPr/>
        </p:nvSpPr>
        <p:spPr bwMode="auto">
          <a:xfrm>
            <a:off x="2484857" y="2034672"/>
            <a:ext cx="1374607" cy="1184776"/>
          </a:xfrm>
          <a:prstGeom prst="octagon">
            <a:avLst>
              <a:gd name="adj" fmla="val 29287"/>
            </a:avLst>
          </a:prstGeom>
          <a:solidFill>
            <a:schemeClr val="accent5">
              <a:lumMod val="40000"/>
              <a:lumOff val="60000"/>
            </a:schemeClr>
          </a:solidFill>
          <a:ln w="9525">
            <a:solidFill>
              <a:schemeClr val="tx1"/>
            </a:solidFill>
            <a:miter lim="800000"/>
            <a:headEnd/>
            <a:tailEnd/>
          </a:ln>
          <a:effectLst/>
        </p:spPr>
        <p:txBody>
          <a:bodyPr wrap="square" anchor="ctr"/>
          <a:lstStyle/>
          <a:p>
            <a:pPr algn="ctr"/>
            <a:r>
              <a:rPr lang="en-US" i="1"/>
              <a:t>n-body sims</a:t>
            </a:r>
          </a:p>
        </p:txBody>
      </p:sp>
      <p:sp>
        <p:nvSpPr>
          <p:cNvPr id="37" name="AutoShape 24"/>
          <p:cNvSpPr>
            <a:spLocks noChangeArrowheads="1"/>
          </p:cNvSpPr>
          <p:nvPr/>
        </p:nvSpPr>
        <p:spPr bwMode="auto">
          <a:xfrm>
            <a:off x="5493546" y="4825191"/>
            <a:ext cx="450265" cy="376740"/>
          </a:xfrm>
          <a:prstGeom prst="octagon">
            <a:avLst>
              <a:gd name="adj" fmla="val 29287"/>
            </a:avLst>
          </a:prstGeom>
          <a:solidFill>
            <a:schemeClr val="accent3"/>
          </a:solidFill>
          <a:ln w="9525">
            <a:solidFill>
              <a:schemeClr val="tx1"/>
            </a:solidFill>
            <a:miter lim="800000"/>
            <a:headEnd/>
            <a:tailEnd/>
          </a:ln>
          <a:effectLst/>
        </p:spPr>
        <p:txBody>
          <a:bodyPr wrap="none" anchor="ctr"/>
          <a:lstStyle/>
          <a:p>
            <a:endParaRPr lang="en-US" i="1"/>
          </a:p>
        </p:txBody>
      </p:sp>
      <p:sp>
        <p:nvSpPr>
          <p:cNvPr id="39" name="AutoShape 17"/>
          <p:cNvSpPr>
            <a:spLocks noChangeArrowheads="1"/>
          </p:cNvSpPr>
          <p:nvPr/>
        </p:nvSpPr>
        <p:spPr bwMode="auto">
          <a:xfrm>
            <a:off x="6400800" y="3800963"/>
            <a:ext cx="685800" cy="459790"/>
          </a:xfrm>
          <a:prstGeom prst="octagon">
            <a:avLst>
              <a:gd name="adj" fmla="val 29287"/>
            </a:avLst>
          </a:prstGeom>
          <a:solidFill>
            <a:schemeClr val="accent3"/>
          </a:solidFill>
          <a:ln w="9525">
            <a:solidFill>
              <a:schemeClr val="tx1"/>
            </a:solidFill>
            <a:miter lim="800000"/>
            <a:headEnd/>
            <a:tailEnd/>
          </a:ln>
          <a:effectLst/>
        </p:spPr>
        <p:txBody>
          <a:bodyPr wrap="none" anchor="ctr"/>
          <a:lstStyle/>
          <a:p>
            <a:endParaRPr lang="en-US" i="1"/>
          </a:p>
        </p:txBody>
      </p:sp>
      <p:sp>
        <p:nvSpPr>
          <p:cNvPr id="40" name="AutoShape 17"/>
          <p:cNvSpPr>
            <a:spLocks noChangeArrowheads="1"/>
          </p:cNvSpPr>
          <p:nvPr/>
        </p:nvSpPr>
        <p:spPr bwMode="auto">
          <a:xfrm>
            <a:off x="6858000" y="4328931"/>
            <a:ext cx="452333" cy="263400"/>
          </a:xfrm>
          <a:prstGeom prst="octagon">
            <a:avLst>
              <a:gd name="adj" fmla="val 29287"/>
            </a:avLst>
          </a:prstGeom>
          <a:solidFill>
            <a:schemeClr val="accent3"/>
          </a:solidFill>
          <a:ln w="9525">
            <a:solidFill>
              <a:schemeClr val="tx1"/>
            </a:solidFill>
            <a:miter lim="800000"/>
            <a:headEnd/>
            <a:tailEnd/>
          </a:ln>
          <a:effectLst/>
        </p:spPr>
        <p:txBody>
          <a:bodyPr wrap="none" anchor="ctr"/>
          <a:lstStyle/>
          <a:p>
            <a:endParaRPr lang="en-US" i="1"/>
          </a:p>
        </p:txBody>
      </p:sp>
      <p:sp>
        <p:nvSpPr>
          <p:cNvPr id="41" name="AutoShape 17"/>
          <p:cNvSpPr>
            <a:spLocks noChangeArrowheads="1"/>
          </p:cNvSpPr>
          <p:nvPr/>
        </p:nvSpPr>
        <p:spPr bwMode="auto">
          <a:xfrm>
            <a:off x="5680075" y="4422008"/>
            <a:ext cx="263525" cy="263400"/>
          </a:xfrm>
          <a:prstGeom prst="octagon">
            <a:avLst>
              <a:gd name="adj" fmla="val 29287"/>
            </a:avLst>
          </a:prstGeom>
          <a:solidFill>
            <a:schemeClr val="accent3"/>
          </a:solidFill>
          <a:ln w="9525">
            <a:solidFill>
              <a:schemeClr val="tx1"/>
            </a:solidFill>
            <a:miter lim="800000"/>
            <a:headEnd/>
            <a:tailEnd/>
          </a:ln>
          <a:effectLst/>
        </p:spPr>
        <p:txBody>
          <a:bodyPr wrap="none" anchor="ctr"/>
          <a:lstStyle/>
          <a:p>
            <a:endParaRPr lang="en-US" i="1"/>
          </a:p>
        </p:txBody>
      </p:sp>
      <p:sp>
        <p:nvSpPr>
          <p:cNvPr id="42" name="AutoShape 17"/>
          <p:cNvSpPr>
            <a:spLocks noChangeArrowheads="1"/>
          </p:cNvSpPr>
          <p:nvPr/>
        </p:nvSpPr>
        <p:spPr bwMode="auto">
          <a:xfrm>
            <a:off x="6441448" y="4586664"/>
            <a:ext cx="263525" cy="263400"/>
          </a:xfrm>
          <a:prstGeom prst="octagon">
            <a:avLst>
              <a:gd name="adj" fmla="val 29287"/>
            </a:avLst>
          </a:prstGeom>
          <a:solidFill>
            <a:schemeClr val="accent3"/>
          </a:solidFill>
          <a:ln w="9525">
            <a:solidFill>
              <a:schemeClr val="tx1"/>
            </a:solidFill>
            <a:miter lim="800000"/>
            <a:headEnd/>
            <a:tailEnd/>
          </a:ln>
          <a:effectLst/>
        </p:spPr>
        <p:txBody>
          <a:bodyPr wrap="none" anchor="ctr"/>
          <a:lstStyle/>
          <a:p>
            <a:endParaRPr lang="en-US" i="1"/>
          </a:p>
        </p:txBody>
      </p:sp>
      <p:sp>
        <p:nvSpPr>
          <p:cNvPr id="43" name="TextBox 42"/>
          <p:cNvSpPr txBox="1"/>
          <p:nvPr/>
        </p:nvSpPr>
        <p:spPr>
          <a:xfrm>
            <a:off x="6117055" y="3338707"/>
            <a:ext cx="1122363" cy="338554"/>
          </a:xfrm>
          <a:prstGeom prst="rect">
            <a:avLst/>
          </a:prstGeom>
          <a:noFill/>
        </p:spPr>
        <p:txBody>
          <a:bodyPr wrap="square" rtlCol="0">
            <a:spAutoFit/>
          </a:bodyPr>
          <a:lstStyle/>
          <a:p>
            <a:r>
              <a:rPr lang="en-US" sz="1600" i="1"/>
              <a:t>models</a:t>
            </a:r>
          </a:p>
        </p:txBody>
      </p:sp>
      <p:sp>
        <p:nvSpPr>
          <p:cNvPr id="44" name="TextBox 43"/>
          <p:cNvSpPr txBox="1"/>
          <p:nvPr/>
        </p:nvSpPr>
        <p:spPr>
          <a:xfrm>
            <a:off x="7351775" y="4253777"/>
            <a:ext cx="1122363" cy="338554"/>
          </a:xfrm>
          <a:prstGeom prst="rect">
            <a:avLst/>
          </a:prstGeom>
          <a:noFill/>
        </p:spPr>
        <p:txBody>
          <a:bodyPr wrap="square" rtlCol="0">
            <a:spAutoFit/>
          </a:bodyPr>
          <a:lstStyle/>
          <a:p>
            <a:r>
              <a:rPr lang="en-US" sz="1600" i="1"/>
              <a:t>AUVs</a:t>
            </a:r>
          </a:p>
        </p:txBody>
      </p:sp>
      <p:sp>
        <p:nvSpPr>
          <p:cNvPr id="45" name="TextBox 44"/>
          <p:cNvSpPr txBox="1"/>
          <p:nvPr/>
        </p:nvSpPr>
        <p:spPr>
          <a:xfrm>
            <a:off x="7107237" y="3657600"/>
            <a:ext cx="1122363" cy="338554"/>
          </a:xfrm>
          <a:prstGeom prst="rect">
            <a:avLst/>
          </a:prstGeom>
          <a:noFill/>
        </p:spPr>
        <p:txBody>
          <a:bodyPr wrap="square" rtlCol="0">
            <a:spAutoFit/>
          </a:bodyPr>
          <a:lstStyle/>
          <a:p>
            <a:r>
              <a:rPr lang="en-US" sz="1600" i="1"/>
              <a:t>stations</a:t>
            </a:r>
          </a:p>
        </p:txBody>
      </p:sp>
      <p:sp>
        <p:nvSpPr>
          <p:cNvPr id="46" name="TextBox 45"/>
          <p:cNvSpPr txBox="1"/>
          <p:nvPr/>
        </p:nvSpPr>
        <p:spPr>
          <a:xfrm>
            <a:off x="6758364" y="4825191"/>
            <a:ext cx="1852236" cy="338554"/>
          </a:xfrm>
          <a:prstGeom prst="rect">
            <a:avLst/>
          </a:prstGeom>
          <a:noFill/>
        </p:spPr>
        <p:txBody>
          <a:bodyPr wrap="square" rtlCol="0">
            <a:spAutoFit/>
          </a:bodyPr>
          <a:lstStyle/>
          <a:p>
            <a:r>
              <a:rPr lang="en-US" sz="1600" i="1"/>
              <a:t>cruises, CTDs</a:t>
            </a:r>
          </a:p>
        </p:txBody>
      </p:sp>
      <p:sp>
        <p:nvSpPr>
          <p:cNvPr id="47" name="TextBox 46"/>
          <p:cNvSpPr txBox="1"/>
          <p:nvPr/>
        </p:nvSpPr>
        <p:spPr>
          <a:xfrm>
            <a:off x="6605964" y="5088379"/>
            <a:ext cx="1852236" cy="338554"/>
          </a:xfrm>
          <a:prstGeom prst="rect">
            <a:avLst/>
          </a:prstGeom>
          <a:noFill/>
        </p:spPr>
        <p:txBody>
          <a:bodyPr wrap="square" rtlCol="0">
            <a:spAutoFit/>
          </a:bodyPr>
          <a:lstStyle/>
          <a:p>
            <a:r>
              <a:rPr lang="en-US" sz="1600" i="1"/>
              <a:t>flow cytometry</a:t>
            </a:r>
          </a:p>
        </p:txBody>
      </p:sp>
      <p:sp>
        <p:nvSpPr>
          <p:cNvPr id="48" name="TextBox 47"/>
          <p:cNvSpPr txBox="1"/>
          <p:nvPr/>
        </p:nvSpPr>
        <p:spPr>
          <a:xfrm>
            <a:off x="6847369" y="4573657"/>
            <a:ext cx="926390" cy="338554"/>
          </a:xfrm>
          <a:prstGeom prst="rect">
            <a:avLst/>
          </a:prstGeom>
          <a:noFill/>
        </p:spPr>
        <p:txBody>
          <a:bodyPr wrap="square" rtlCol="0">
            <a:spAutoFit/>
          </a:bodyPr>
          <a:lstStyle/>
          <a:p>
            <a:r>
              <a:rPr lang="en-US" sz="1600" i="1"/>
              <a:t>gliders</a:t>
            </a:r>
          </a:p>
        </p:txBody>
      </p:sp>
      <p:sp>
        <p:nvSpPr>
          <p:cNvPr id="49" name="TextBox 48"/>
          <p:cNvSpPr txBox="1"/>
          <p:nvPr/>
        </p:nvSpPr>
        <p:spPr>
          <a:xfrm>
            <a:off x="5382629" y="5257656"/>
            <a:ext cx="1122363" cy="338554"/>
          </a:xfrm>
          <a:prstGeom prst="rect">
            <a:avLst/>
          </a:prstGeom>
          <a:noFill/>
        </p:spPr>
        <p:txBody>
          <a:bodyPr wrap="square" rtlCol="0">
            <a:spAutoFit/>
          </a:bodyPr>
          <a:lstStyle/>
          <a:p>
            <a:r>
              <a:rPr lang="en-US" sz="1600" i="1"/>
              <a:t>ADCP</a:t>
            </a:r>
          </a:p>
        </p:txBody>
      </p:sp>
      <p:sp>
        <p:nvSpPr>
          <p:cNvPr id="50" name="AutoShape 17"/>
          <p:cNvSpPr>
            <a:spLocks noChangeArrowheads="1"/>
          </p:cNvSpPr>
          <p:nvPr/>
        </p:nvSpPr>
        <p:spPr bwMode="auto">
          <a:xfrm>
            <a:off x="5207418" y="4395625"/>
            <a:ext cx="263525" cy="263400"/>
          </a:xfrm>
          <a:prstGeom prst="octagon">
            <a:avLst>
              <a:gd name="adj" fmla="val 29287"/>
            </a:avLst>
          </a:prstGeom>
          <a:solidFill>
            <a:schemeClr val="accent3"/>
          </a:solidFill>
          <a:ln w="9525">
            <a:solidFill>
              <a:schemeClr val="tx1"/>
            </a:solidFill>
            <a:miter lim="800000"/>
            <a:headEnd/>
            <a:tailEnd/>
          </a:ln>
          <a:effectLst/>
        </p:spPr>
        <p:txBody>
          <a:bodyPr wrap="none" anchor="ctr"/>
          <a:lstStyle/>
          <a:p>
            <a:endParaRPr lang="en-US" i="1"/>
          </a:p>
        </p:txBody>
      </p:sp>
      <p:sp>
        <p:nvSpPr>
          <p:cNvPr id="51" name="AutoShape 17"/>
          <p:cNvSpPr>
            <a:spLocks noChangeArrowheads="1"/>
          </p:cNvSpPr>
          <p:nvPr/>
        </p:nvSpPr>
        <p:spPr bwMode="auto">
          <a:xfrm>
            <a:off x="6141495" y="4994400"/>
            <a:ext cx="377052" cy="263400"/>
          </a:xfrm>
          <a:prstGeom prst="octagon">
            <a:avLst>
              <a:gd name="adj" fmla="val 29287"/>
            </a:avLst>
          </a:prstGeom>
          <a:solidFill>
            <a:schemeClr val="accent3"/>
          </a:solidFill>
          <a:ln w="9525">
            <a:solidFill>
              <a:schemeClr val="tx1"/>
            </a:solidFill>
            <a:miter lim="800000"/>
            <a:headEnd/>
            <a:tailEnd/>
          </a:ln>
          <a:effectLst/>
        </p:spPr>
        <p:txBody>
          <a:bodyPr wrap="none" anchor="ctr"/>
          <a:lstStyle/>
          <a:p>
            <a:endParaRPr lang="en-US" i="1"/>
          </a:p>
        </p:txBody>
      </p:sp>
      <p:sp>
        <p:nvSpPr>
          <p:cNvPr id="52" name="TextBox 51"/>
          <p:cNvSpPr txBox="1"/>
          <p:nvPr/>
        </p:nvSpPr>
        <p:spPr>
          <a:xfrm>
            <a:off x="6197935" y="5376446"/>
            <a:ext cx="1852236" cy="338554"/>
          </a:xfrm>
          <a:prstGeom prst="rect">
            <a:avLst/>
          </a:prstGeom>
          <a:noFill/>
        </p:spPr>
        <p:txBody>
          <a:bodyPr wrap="square" rtlCol="0">
            <a:spAutoFit/>
          </a:bodyPr>
          <a:lstStyle/>
          <a:p>
            <a:r>
              <a:rPr lang="en-US" sz="1600" i="1"/>
              <a:t>satellites</a:t>
            </a:r>
          </a:p>
        </p:txBody>
      </p:sp>
      <p:sp>
        <p:nvSpPr>
          <p:cNvPr id="55" name="AutoShape 17"/>
          <p:cNvSpPr>
            <a:spLocks noChangeArrowheads="1"/>
          </p:cNvSpPr>
          <p:nvPr/>
        </p:nvSpPr>
        <p:spPr bwMode="auto">
          <a:xfrm>
            <a:off x="6158874" y="4234654"/>
            <a:ext cx="263525" cy="263400"/>
          </a:xfrm>
          <a:prstGeom prst="octagon">
            <a:avLst>
              <a:gd name="adj" fmla="val 29287"/>
            </a:avLst>
          </a:prstGeom>
          <a:solidFill>
            <a:schemeClr val="accent3"/>
          </a:solidFill>
          <a:ln w="9525">
            <a:solidFill>
              <a:schemeClr val="tx1"/>
            </a:solidFill>
            <a:miter lim="800000"/>
            <a:headEnd/>
            <a:tailEnd/>
          </a:ln>
          <a:effectLst/>
        </p:spPr>
        <p:txBody>
          <a:bodyPr wrap="none" anchor="ctr"/>
          <a:lstStyle/>
          <a:p>
            <a:endParaRPr lang="en-US" i="1"/>
          </a:p>
        </p:txBody>
      </p:sp>
      <p:sp>
        <p:nvSpPr>
          <p:cNvPr id="56" name="AutoShape 17"/>
          <p:cNvSpPr>
            <a:spLocks noChangeArrowheads="1"/>
          </p:cNvSpPr>
          <p:nvPr/>
        </p:nvSpPr>
        <p:spPr bwMode="auto">
          <a:xfrm>
            <a:off x="6019800" y="4613400"/>
            <a:ext cx="263525" cy="263400"/>
          </a:xfrm>
          <a:prstGeom prst="octagon">
            <a:avLst>
              <a:gd name="adj" fmla="val 29287"/>
            </a:avLst>
          </a:prstGeom>
          <a:solidFill>
            <a:schemeClr val="accent3"/>
          </a:solidFill>
          <a:ln w="9525">
            <a:solidFill>
              <a:schemeClr val="tx1"/>
            </a:solidFill>
            <a:miter lim="800000"/>
            <a:headEnd/>
            <a:tailEnd/>
          </a:ln>
          <a:effectLst/>
        </p:spPr>
        <p:txBody>
          <a:bodyPr wrap="none" anchor="ctr"/>
          <a:lstStyle/>
          <a:p>
            <a:endParaRPr lang="en-US" i="1"/>
          </a:p>
        </p:txBody>
      </p:sp>
      <p:sp>
        <p:nvSpPr>
          <p:cNvPr id="57" name="TextBox 56"/>
          <p:cNvSpPr txBox="1"/>
          <p:nvPr/>
        </p:nvSpPr>
        <p:spPr>
          <a:xfrm>
            <a:off x="914401" y="958850"/>
            <a:ext cx="2251074" cy="369332"/>
          </a:xfrm>
          <a:prstGeom prst="rect">
            <a:avLst/>
          </a:prstGeom>
          <a:noFill/>
        </p:spPr>
        <p:txBody>
          <a:bodyPr wrap="square" rtlCol="0">
            <a:spAutoFit/>
          </a:bodyPr>
          <a:lstStyle/>
          <a:p>
            <a:r>
              <a:rPr lang="en-US">
                <a:solidFill>
                  <a:schemeClr val="accent5"/>
                </a:solidFill>
              </a:rPr>
              <a:t>Astronomy</a:t>
            </a:r>
          </a:p>
        </p:txBody>
      </p:sp>
      <p:sp>
        <p:nvSpPr>
          <p:cNvPr id="58" name="TextBox 57"/>
          <p:cNvSpPr txBox="1"/>
          <p:nvPr/>
        </p:nvSpPr>
        <p:spPr>
          <a:xfrm>
            <a:off x="4894263" y="3034782"/>
            <a:ext cx="2251074" cy="369332"/>
          </a:xfrm>
          <a:prstGeom prst="rect">
            <a:avLst/>
          </a:prstGeom>
          <a:noFill/>
        </p:spPr>
        <p:txBody>
          <a:bodyPr wrap="square" rtlCol="0">
            <a:spAutoFit/>
          </a:bodyPr>
          <a:lstStyle/>
          <a:p>
            <a:r>
              <a:rPr lang="en-US">
                <a:solidFill>
                  <a:schemeClr val="accent3">
                    <a:lumMod val="75000"/>
                  </a:schemeClr>
                </a:solidFill>
              </a:rPr>
              <a:t>Ocean Sciences</a:t>
            </a:r>
          </a:p>
        </p:txBody>
      </p:sp>
      <p:sp>
        <p:nvSpPr>
          <p:cNvPr id="59" name="TextBox 58"/>
          <p:cNvSpPr txBox="1"/>
          <p:nvPr/>
        </p:nvSpPr>
        <p:spPr>
          <a:xfrm>
            <a:off x="6847369" y="97273"/>
            <a:ext cx="2202133" cy="2408352"/>
          </a:xfrm>
          <a:prstGeom prst="rect">
            <a:avLst/>
          </a:prstGeom>
          <a:noFill/>
          <a:ln w="38100">
            <a:solidFill>
              <a:schemeClr val="tx2"/>
            </a:solidFill>
          </a:ln>
        </p:spPr>
        <p:txBody>
          <a:bodyPr wrap="square" rtlCol="0">
            <a:spAutoFit/>
          </a:bodyPr>
          <a:lstStyle/>
          <a:p>
            <a:r>
              <a:rPr lang="en-US" sz="2000" u="sng"/>
              <a:t>3 V’s of Big Data</a:t>
            </a:r>
          </a:p>
          <a:p>
            <a:endParaRPr lang="en-US" sz="2000"/>
          </a:p>
          <a:p>
            <a:r>
              <a:rPr lang="en-US" sz="2000"/>
              <a:t>Volume</a:t>
            </a:r>
          </a:p>
          <a:p>
            <a:endParaRPr lang="en-US" sz="2000"/>
          </a:p>
          <a:p>
            <a:r>
              <a:rPr lang="en-US" sz="2000"/>
              <a:t>Variety</a:t>
            </a:r>
          </a:p>
          <a:p>
            <a:endParaRPr lang="en-US" sz="2000"/>
          </a:p>
          <a:p>
            <a:r>
              <a:rPr lang="en-US" sz="2000"/>
              <a:t>Velocity</a:t>
            </a:r>
          </a:p>
          <a:p>
            <a:endParaRPr lang="en-US" sz="1050"/>
          </a:p>
        </p:txBody>
      </p:sp>
      <p:sp>
        <p:nvSpPr>
          <p:cNvPr id="61" name="Rectangle 60"/>
          <p:cNvSpPr/>
          <p:nvPr/>
        </p:nvSpPr>
        <p:spPr>
          <a:xfrm>
            <a:off x="7990304" y="1328182"/>
            <a:ext cx="925095" cy="373146"/>
          </a:xfrm>
          <a:prstGeom prst="rect">
            <a:avLst/>
          </a:prstGeom>
          <a:gradFill flip="none" rotWithShape="1">
            <a:gsLst>
              <a:gs pos="0">
                <a:schemeClr val="accent1">
                  <a:lumMod val="40000"/>
                  <a:lumOff val="60000"/>
                </a:schemeClr>
              </a:gs>
              <a:gs pos="41000">
                <a:schemeClr val="accent3"/>
              </a:gs>
            </a:gsLst>
            <a:lin ang="0" scaled="1"/>
            <a:tileRect/>
          </a:gradFill>
          <a:ln w="9525">
            <a:noFill/>
            <a:miter lim="800000"/>
            <a:headEnd/>
            <a:tailEnd/>
          </a:ln>
          <a:effectLst/>
        </p:spPr>
        <p:txBody>
          <a:bodyPr wrap="none" anchor="ctr"/>
          <a:lstStyle/>
          <a:p>
            <a:endParaRPr lang="en-US" i="1">
              <a:solidFill>
                <a:schemeClr val="tx1"/>
              </a:solidFill>
              <a:latin typeface="Arial" charset="0"/>
              <a:ea typeface="ＭＳ Ｐゴシック" charset="0"/>
              <a:cs typeface="ＭＳ Ｐゴシック" charset="0"/>
            </a:endParaRPr>
          </a:p>
        </p:txBody>
      </p:sp>
      <p:sp>
        <p:nvSpPr>
          <p:cNvPr id="62" name="Rectangle 61"/>
          <p:cNvSpPr/>
          <p:nvPr/>
        </p:nvSpPr>
        <p:spPr>
          <a:xfrm>
            <a:off x="7990304" y="717275"/>
            <a:ext cx="925095" cy="373146"/>
          </a:xfrm>
          <a:prstGeom prst="rect">
            <a:avLst/>
          </a:prstGeom>
          <a:gradFill flip="none" rotWithShape="1">
            <a:gsLst>
              <a:gs pos="86000">
                <a:schemeClr val="accent5">
                  <a:lumMod val="40000"/>
                  <a:lumOff val="60000"/>
                </a:schemeClr>
              </a:gs>
              <a:gs pos="100000">
                <a:schemeClr val="accent3"/>
              </a:gs>
            </a:gsLst>
            <a:lin ang="0" scaled="1"/>
            <a:tileRect/>
          </a:gradFill>
          <a:ln w="9525">
            <a:noFill/>
            <a:miter lim="800000"/>
            <a:headEnd/>
            <a:tailEnd/>
          </a:ln>
          <a:effectLst/>
        </p:spPr>
        <p:txBody>
          <a:bodyPr wrap="square" anchor="ctr"/>
          <a:lstStyle/>
          <a:p>
            <a:pPr algn="ctr"/>
            <a:endParaRPr lang="en-US" i="1">
              <a:solidFill>
                <a:schemeClr val="tx1"/>
              </a:solidFill>
              <a:latin typeface="Arial" charset="0"/>
              <a:ea typeface="ＭＳ Ｐゴシック" charset="0"/>
              <a:cs typeface="ＭＳ Ｐゴシック" charset="0"/>
            </a:endParaRPr>
          </a:p>
        </p:txBody>
      </p:sp>
      <p:sp>
        <p:nvSpPr>
          <p:cNvPr id="63" name="Rectangle 62"/>
          <p:cNvSpPr/>
          <p:nvPr/>
        </p:nvSpPr>
        <p:spPr>
          <a:xfrm>
            <a:off x="8011590" y="1940149"/>
            <a:ext cx="925095" cy="373146"/>
          </a:xfrm>
          <a:prstGeom prst="rect">
            <a:avLst/>
          </a:prstGeom>
          <a:gradFill flip="none" rotWithShape="1">
            <a:gsLst>
              <a:gs pos="18000">
                <a:schemeClr val="accent5">
                  <a:lumMod val="40000"/>
                  <a:lumOff val="60000"/>
                </a:schemeClr>
              </a:gs>
              <a:gs pos="100000">
                <a:schemeClr val="accent3"/>
              </a:gs>
            </a:gsLst>
            <a:lin ang="0" scaled="1"/>
            <a:tileRect/>
          </a:gradFill>
          <a:ln w="9525">
            <a:noFill/>
            <a:miter lim="800000"/>
            <a:headEnd/>
            <a:tailEnd/>
          </a:ln>
          <a:effectLst/>
        </p:spPr>
        <p:txBody>
          <a:bodyPr wrap="square" anchor="ctr"/>
          <a:lstStyle/>
          <a:p>
            <a:pPr algn="ctr"/>
            <a:endParaRPr lang="en-US" i="1"/>
          </a:p>
        </p:txBody>
      </p:sp>
    </p:spTree>
    <p:extLst>
      <p:ext uri="{BB962C8B-B14F-4D97-AF65-F5344CB8AC3E}">
        <p14:creationId xmlns:p14="http://schemas.microsoft.com/office/powerpoint/2010/main" val="8064065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a:t>US faces shortage of 140,000 to 190,000 people “with deep analytical skills, as well as </a:t>
            </a:r>
            <a:r>
              <a:rPr lang="en-US">
                <a:solidFill>
                  <a:srgbClr val="0000FF"/>
                </a:solidFill>
              </a:rPr>
              <a:t>1.5 million managers and analysts </a:t>
            </a:r>
            <a:r>
              <a:rPr lang="en-US"/>
              <a:t>with the know-how to use the analysis of big data to make effective decisions.”</a:t>
            </a:r>
          </a:p>
        </p:txBody>
      </p:sp>
      <p:sp>
        <p:nvSpPr>
          <p:cNvPr id="4" name="Date Placeholder 3"/>
          <p:cNvSpPr>
            <a:spLocks noGrp="1"/>
          </p:cNvSpPr>
          <p:nvPr>
            <p:ph type="dt" sz="half" idx="10"/>
          </p:nvPr>
        </p:nvSpPr>
        <p:spPr/>
        <p:txBody>
          <a:bodyPr/>
          <a:lstStyle/>
          <a:p>
            <a:fld id="{7B55FEDD-6FD9-7942-8E57-CDDA6D5C3512}" type="datetime1">
              <a:rPr lang="en-US" smtClean="0"/>
              <a:t>10/16/12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44</a:t>
            </a:fld>
            <a:endParaRPr lang="en-US"/>
          </a:p>
        </p:txBody>
      </p:sp>
      <p:sp>
        <p:nvSpPr>
          <p:cNvPr id="7" name="Rectangle 6"/>
          <p:cNvSpPr/>
          <p:nvPr/>
        </p:nvSpPr>
        <p:spPr>
          <a:xfrm>
            <a:off x="3733800" y="5105400"/>
            <a:ext cx="5476723" cy="584776"/>
          </a:xfrm>
          <a:prstGeom prst="rect">
            <a:avLst/>
          </a:prstGeom>
        </p:spPr>
        <p:txBody>
          <a:bodyPr wrap="square">
            <a:spAutoFit/>
          </a:bodyPr>
          <a:lstStyle/>
          <a:p>
            <a:r>
              <a:rPr lang="en-US" sz="3200"/>
              <a:t>--Mckinsey Global Institute</a:t>
            </a:r>
          </a:p>
        </p:txBody>
      </p:sp>
      <p:sp>
        <p:nvSpPr>
          <p:cNvPr id="8" name="TextBox 7"/>
          <p:cNvSpPr txBox="1"/>
          <p:nvPr/>
        </p:nvSpPr>
        <p:spPr>
          <a:xfrm>
            <a:off x="6657895" y="803694"/>
            <a:ext cx="914400" cy="338554"/>
          </a:xfrm>
          <a:prstGeom prst="rect">
            <a:avLst/>
          </a:prstGeom>
          <a:noFill/>
        </p:spPr>
        <p:txBody>
          <a:bodyPr wrap="square" rtlCol="0">
            <a:spAutoFit/>
          </a:bodyPr>
          <a:lstStyle/>
          <a:p>
            <a:r>
              <a:rPr lang="en-US" sz="1600"/>
              <a:t>hackers</a:t>
            </a:r>
          </a:p>
        </p:txBody>
      </p:sp>
      <p:sp>
        <p:nvSpPr>
          <p:cNvPr id="9" name="TextBox 8"/>
          <p:cNvSpPr txBox="1"/>
          <p:nvPr/>
        </p:nvSpPr>
        <p:spPr>
          <a:xfrm>
            <a:off x="7961313" y="796396"/>
            <a:ext cx="982582" cy="338554"/>
          </a:xfrm>
          <a:prstGeom prst="rect">
            <a:avLst/>
          </a:prstGeom>
          <a:noFill/>
        </p:spPr>
        <p:txBody>
          <a:bodyPr wrap="square" rtlCol="0">
            <a:spAutoFit/>
          </a:bodyPr>
          <a:lstStyle/>
          <a:p>
            <a:r>
              <a:rPr lang="en-US" sz="1600"/>
              <a:t>analysts</a:t>
            </a:r>
          </a:p>
        </p:txBody>
      </p:sp>
      <p:sp>
        <p:nvSpPr>
          <p:cNvPr id="10" name="Pie 9"/>
          <p:cNvSpPr/>
          <p:nvPr/>
        </p:nvSpPr>
        <p:spPr>
          <a:xfrm>
            <a:off x="6734095" y="228600"/>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1" name="Straight Arrow Connector 10"/>
          <p:cNvCxnSpPr/>
          <p:nvPr/>
        </p:nvCxnSpPr>
        <p:spPr>
          <a:xfrm flipV="1">
            <a:off x="7724695" y="152400"/>
            <a:ext cx="609600"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316036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learningSQL.tiff                                               0036CC76Macintosh HD                   C63A6B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5029200"/>
            <a:ext cx="1783217" cy="1576791"/>
          </a:xfrm>
          <a:prstGeom prst="rect">
            <a:avLst/>
          </a:prstGeom>
          <a:noFill/>
          <a:ln w="38100">
            <a:solidFill>
              <a:srgbClr val="339966"/>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7"/>
          <p:cNvSpPr/>
          <p:nvPr/>
        </p:nvSpPr>
        <p:spPr>
          <a:xfrm>
            <a:off x="461545" y="2366440"/>
            <a:ext cx="8667750" cy="3970318"/>
          </a:xfrm>
          <a:prstGeom prst="rect">
            <a:avLst/>
          </a:prstGeom>
        </p:spPr>
        <p:txBody>
          <a:bodyPr wrap="square">
            <a:spAutoFit/>
          </a:bodyPr>
          <a:lstStyle/>
          <a:p>
            <a:r>
              <a:rPr lang="en-US" sz="1400">
                <a:solidFill>
                  <a:srgbClr val="0000FF"/>
                </a:solidFill>
              </a:rPr>
              <a:t>SELECT x.strain, x.chr, x.region as snp_region, x.start_bp as snp_start_bp</a:t>
            </a:r>
          </a:p>
          <a:p>
            <a:r>
              <a:rPr lang="en-US" sz="1400">
                <a:solidFill>
                  <a:srgbClr val="0000FF"/>
                </a:solidFill>
              </a:rPr>
              <a:t>    , x.end_bp as snp_end_bp, w.start_bp as nc_start_bp, w.end_bp as nc_end_bp</a:t>
            </a:r>
          </a:p>
          <a:p>
            <a:r>
              <a:rPr lang="en-US" sz="1400">
                <a:solidFill>
                  <a:srgbClr val="0000FF"/>
                </a:solidFill>
              </a:rPr>
              <a:t>    , w.category as nc_category</a:t>
            </a:r>
          </a:p>
          <a:p>
            <a:r>
              <a:rPr lang="en-US" sz="1400">
                <a:solidFill>
                  <a:srgbClr val="0000FF"/>
                </a:solidFill>
              </a:rPr>
              <a:t>    , CASE WHEN (x.start_bp &gt;= w.start_bp AND x.end_bp &lt;= w.end_bp)</a:t>
            </a:r>
          </a:p>
          <a:p>
            <a:r>
              <a:rPr lang="en-US" sz="1400">
                <a:solidFill>
                  <a:srgbClr val="0000FF"/>
                </a:solidFill>
              </a:rPr>
              <a:t>   THEN x.end_bp - x.start_bp + 1</a:t>
            </a:r>
          </a:p>
          <a:p>
            <a:r>
              <a:rPr lang="en-US" sz="1400">
                <a:solidFill>
                  <a:srgbClr val="0000FF"/>
                </a:solidFill>
              </a:rPr>
              <a:t>   WHEN (x.start_bp &lt;= w.start_bp AND w.start_bp &lt;= x.end_bp)</a:t>
            </a:r>
          </a:p>
          <a:p>
            <a:r>
              <a:rPr lang="en-US" sz="1400">
                <a:solidFill>
                  <a:srgbClr val="0000FF"/>
                </a:solidFill>
              </a:rPr>
              <a:t>   THEN x.end_bp - w.start_bp + 1</a:t>
            </a:r>
          </a:p>
          <a:p>
            <a:r>
              <a:rPr lang="en-US" sz="1400">
                <a:solidFill>
                  <a:srgbClr val="0000FF"/>
                </a:solidFill>
              </a:rPr>
              <a:t>   WHEN (x.start_bp &lt;= w.end_bp AND w.end_bp &lt;= x.end_bp)</a:t>
            </a:r>
          </a:p>
          <a:p>
            <a:r>
              <a:rPr lang="en-US" sz="1400">
                <a:solidFill>
                  <a:srgbClr val="0000FF"/>
                </a:solidFill>
              </a:rPr>
              <a:t>   THEN w.end_bp - x.start_bp + 1</a:t>
            </a:r>
          </a:p>
          <a:p>
            <a:r>
              <a:rPr lang="en-US" sz="1400">
                <a:solidFill>
                  <a:srgbClr val="0000FF"/>
                </a:solidFill>
              </a:rPr>
              <a:t> END  AS len_overlap</a:t>
            </a:r>
          </a:p>
          <a:p>
            <a:endParaRPr lang="en-US" sz="1400">
              <a:solidFill>
                <a:srgbClr val="0000FF"/>
              </a:solidFill>
            </a:endParaRPr>
          </a:p>
          <a:p>
            <a:r>
              <a:rPr lang="en-US" sz="1400">
                <a:solidFill>
                  <a:srgbClr val="0000FF"/>
                </a:solidFill>
              </a:rPr>
              <a:t> FROM [koesterj@washington.edu].[hotspots_deserts.tab] x</a:t>
            </a:r>
          </a:p>
          <a:p>
            <a:r>
              <a:rPr lang="en-US" sz="1400">
                <a:solidFill>
                  <a:srgbClr val="0000FF"/>
                </a:solidFill>
              </a:rPr>
              <a:t> INNER JOIN [koesterj@washington.edu].[table_noncoding_positions.tab] w</a:t>
            </a:r>
          </a:p>
          <a:p>
            <a:r>
              <a:rPr lang="en-US" sz="1400">
                <a:solidFill>
                  <a:srgbClr val="0000FF"/>
                </a:solidFill>
              </a:rPr>
              <a:t> ON x.chr = w.chr</a:t>
            </a:r>
          </a:p>
          <a:p>
            <a:r>
              <a:rPr lang="en-US" sz="1400">
                <a:solidFill>
                  <a:srgbClr val="0000FF"/>
                </a:solidFill>
              </a:rPr>
              <a:t> WHERE (x.start_bp &gt;= w.start_bp AND x.end_bp &lt;= w.end_bp)</a:t>
            </a:r>
          </a:p>
          <a:p>
            <a:r>
              <a:rPr lang="en-US" sz="1400">
                <a:solidFill>
                  <a:srgbClr val="0000FF"/>
                </a:solidFill>
              </a:rPr>
              <a:t> OR (x.start_bp &lt;= w.start_bp AND w.start_bp &lt;= x.end_bp)</a:t>
            </a:r>
          </a:p>
          <a:p>
            <a:r>
              <a:rPr lang="en-US" sz="1400">
                <a:solidFill>
                  <a:srgbClr val="0000FF"/>
                </a:solidFill>
              </a:rPr>
              <a:t> OR (x.start_bp &lt;= w.end_bp AND w.end_bp &lt;= x.end_bp)</a:t>
            </a:r>
          </a:p>
          <a:p>
            <a:r>
              <a:rPr lang="en-US" sz="1400">
                <a:solidFill>
                  <a:srgbClr val="0000FF"/>
                </a:solidFill>
              </a:rPr>
              <a:t> ORDER BY x.strain, x.chr ASC, x.start_bp ASC</a:t>
            </a:r>
          </a:p>
        </p:txBody>
      </p:sp>
      <p:sp>
        <p:nvSpPr>
          <p:cNvPr id="3" name="TextBox 2"/>
          <p:cNvSpPr txBox="1"/>
          <p:nvPr/>
        </p:nvSpPr>
        <p:spPr>
          <a:xfrm>
            <a:off x="281441" y="914400"/>
            <a:ext cx="7109959" cy="1323439"/>
          </a:xfrm>
          <a:prstGeom prst="rect">
            <a:avLst/>
          </a:prstGeom>
          <a:noFill/>
        </p:spPr>
        <p:txBody>
          <a:bodyPr wrap="square" rtlCol="0">
            <a:spAutoFit/>
          </a:bodyPr>
          <a:lstStyle/>
          <a:p>
            <a:r>
              <a:rPr lang="en-US" sz="2400"/>
              <a:t>Biologists are beginning to write very complex queries (rather than relying on staff programmers)</a:t>
            </a:r>
          </a:p>
          <a:p>
            <a:endParaRPr lang="en-US" sz="1400"/>
          </a:p>
          <a:p>
            <a:r>
              <a:rPr lang="en-US" b="1" i="1">
                <a:solidFill>
                  <a:srgbClr val="0000FF"/>
                </a:solidFill>
              </a:rPr>
              <a:t>Example: Computing the overlaps of two sets of blast results</a:t>
            </a:r>
          </a:p>
        </p:txBody>
      </p:sp>
      <p:sp>
        <p:nvSpPr>
          <p:cNvPr id="4" name="TextBox 3"/>
          <p:cNvSpPr txBox="1"/>
          <p:nvPr/>
        </p:nvSpPr>
        <p:spPr>
          <a:xfrm>
            <a:off x="6629400" y="3581400"/>
            <a:ext cx="2407769" cy="923330"/>
          </a:xfrm>
          <a:prstGeom prst="rect">
            <a:avLst/>
          </a:prstGeom>
          <a:noFill/>
        </p:spPr>
        <p:txBody>
          <a:bodyPr wrap="square" rtlCol="0">
            <a:spAutoFit/>
          </a:bodyPr>
          <a:lstStyle/>
          <a:p>
            <a:r>
              <a:rPr lang="en-US" i="1"/>
              <a:t>We see thousands of queries written by non-programmers</a:t>
            </a:r>
          </a:p>
        </p:txBody>
      </p:sp>
      <p:sp>
        <p:nvSpPr>
          <p:cNvPr id="6" name="TextBox 5"/>
          <p:cNvSpPr txBox="1"/>
          <p:nvPr/>
        </p:nvSpPr>
        <p:spPr>
          <a:xfrm>
            <a:off x="6934200" y="727494"/>
            <a:ext cx="914400" cy="338554"/>
          </a:xfrm>
          <a:prstGeom prst="rect">
            <a:avLst/>
          </a:prstGeom>
          <a:noFill/>
        </p:spPr>
        <p:txBody>
          <a:bodyPr wrap="square" rtlCol="0">
            <a:spAutoFit/>
          </a:bodyPr>
          <a:lstStyle/>
          <a:p>
            <a:r>
              <a:rPr lang="en-US" sz="1600"/>
              <a:t>hackers</a:t>
            </a:r>
          </a:p>
        </p:txBody>
      </p:sp>
      <p:sp>
        <p:nvSpPr>
          <p:cNvPr id="9" name="TextBox 8"/>
          <p:cNvSpPr txBox="1"/>
          <p:nvPr/>
        </p:nvSpPr>
        <p:spPr>
          <a:xfrm>
            <a:off x="8237618" y="720196"/>
            <a:ext cx="982582" cy="338554"/>
          </a:xfrm>
          <a:prstGeom prst="rect">
            <a:avLst/>
          </a:prstGeom>
          <a:noFill/>
        </p:spPr>
        <p:txBody>
          <a:bodyPr wrap="square" rtlCol="0">
            <a:spAutoFit/>
          </a:bodyPr>
          <a:lstStyle/>
          <a:p>
            <a:r>
              <a:rPr lang="en-US" sz="1600"/>
              <a:t>analysts</a:t>
            </a:r>
          </a:p>
        </p:txBody>
      </p:sp>
      <p:sp>
        <p:nvSpPr>
          <p:cNvPr id="10" name="Pie 9"/>
          <p:cNvSpPr/>
          <p:nvPr/>
        </p:nvSpPr>
        <p:spPr>
          <a:xfrm>
            <a:off x="7010400" y="152400"/>
            <a:ext cx="1981200" cy="1676400"/>
          </a:xfrm>
          <a:prstGeom prst="pie">
            <a:avLst>
              <a:gd name="adj1" fmla="val 12991506"/>
              <a:gd name="adj2" fmla="val 19577154"/>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1" name="Straight Arrow Connector 10"/>
          <p:cNvCxnSpPr/>
          <p:nvPr/>
        </p:nvCxnSpPr>
        <p:spPr>
          <a:xfrm flipV="1">
            <a:off x="8001000" y="76200"/>
            <a:ext cx="609600" cy="89781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9375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854696" cy="914400"/>
          </a:xfrm>
        </p:spPr>
        <p:txBody>
          <a:bodyPr/>
          <a:lstStyle/>
          <a:p>
            <a:r>
              <a:rPr lang="en-US" sz="2800"/>
              <a:t>Topics by week</a:t>
            </a:r>
          </a:p>
        </p:txBody>
      </p:sp>
      <p:sp>
        <p:nvSpPr>
          <p:cNvPr id="3" name="Content Placeholder 2"/>
          <p:cNvSpPr>
            <a:spLocks noGrp="1"/>
          </p:cNvSpPr>
          <p:nvPr>
            <p:ph idx="1"/>
          </p:nvPr>
        </p:nvSpPr>
        <p:spPr>
          <a:xfrm>
            <a:off x="533400" y="1360905"/>
            <a:ext cx="8305800" cy="4297363"/>
          </a:xfrm>
        </p:spPr>
        <p:txBody>
          <a:bodyPr/>
          <a:lstStyle/>
          <a:p>
            <a:r>
              <a:rPr lang="en-US" sz="1800"/>
              <a:t>Background and intro</a:t>
            </a:r>
          </a:p>
          <a:p>
            <a:r>
              <a:rPr lang="en-US" sz="1800"/>
              <a:t>Databases, Relational Algebra, In-Database Analytics</a:t>
            </a:r>
          </a:p>
          <a:p>
            <a:r>
              <a:rPr lang="en-US" sz="1800"/>
              <a:t>MapReduce ecosystem, NoSQL, beyond databases</a:t>
            </a:r>
          </a:p>
          <a:p>
            <a:r>
              <a:rPr lang="en-US" sz="1800"/>
              <a:t>Advanced MapReduce Algorithms</a:t>
            </a:r>
          </a:p>
          <a:p>
            <a:r>
              <a:rPr lang="en-US" sz="1800"/>
              <a:t>Graph Analytics and Algorithms</a:t>
            </a:r>
          </a:p>
          <a:p>
            <a:pPr lvl="1"/>
            <a:r>
              <a:rPr lang="en-US" sz="1400"/>
              <a:t>Tools: Titan</a:t>
            </a:r>
          </a:p>
          <a:p>
            <a:r>
              <a:rPr lang="en-US" sz="1800"/>
              <a:t>Text Processing</a:t>
            </a:r>
          </a:p>
          <a:p>
            <a:pPr lvl="1"/>
            <a:r>
              <a:rPr lang="en-US" sz="1400"/>
              <a:t>Tools: Cloud9 (Hadoop library)</a:t>
            </a:r>
          </a:p>
          <a:p>
            <a:r>
              <a:rPr lang="en-US" sz="1800"/>
              <a:t>Visualization </a:t>
            </a:r>
          </a:p>
          <a:p>
            <a:pPr lvl="1"/>
            <a:r>
              <a:rPr lang="en-US" sz="1600"/>
              <a:t>Tools: Tableau</a:t>
            </a:r>
          </a:p>
          <a:p>
            <a:r>
              <a:rPr lang="en-US" sz="1800"/>
              <a:t>Basic Statistical Analysis, at scale</a:t>
            </a:r>
          </a:p>
          <a:p>
            <a:pPr lvl="1"/>
            <a:r>
              <a:rPr lang="en-US" sz="1600"/>
              <a:t>Tools: R, Octave</a:t>
            </a:r>
          </a:p>
          <a:p>
            <a:r>
              <a:rPr lang="en-US" sz="1800"/>
              <a:t>Basic Machine Learning Toolbox</a:t>
            </a:r>
          </a:p>
          <a:p>
            <a:pPr lvl="1"/>
            <a:r>
              <a:rPr lang="en-US" sz="1400"/>
              <a:t>k-means, least-angle regression, multi-dimensional scaling</a:t>
            </a:r>
            <a:endParaRPr lang="en-US" sz="600"/>
          </a:p>
          <a:p>
            <a:r>
              <a:rPr lang="en-US" sz="1800"/>
              <a:t>Mini-project presentations</a:t>
            </a:r>
          </a:p>
          <a:p>
            <a:endParaRPr lang="en-US" sz="1800"/>
          </a:p>
        </p:txBody>
      </p:sp>
      <p:sp>
        <p:nvSpPr>
          <p:cNvPr id="4" name="Date Placeholder 3"/>
          <p:cNvSpPr>
            <a:spLocks noGrp="1"/>
          </p:cNvSpPr>
          <p:nvPr>
            <p:ph type="dt" sz="half" idx="10"/>
          </p:nvPr>
        </p:nvSpPr>
        <p:spPr/>
        <p:txBody>
          <a:bodyPr/>
          <a:lstStyle/>
          <a:p>
            <a:fld id="{7B55FEDD-6FD9-7942-8E57-CDDA6D5C3512}" type="datetime1">
              <a:rPr lang="en-US" smtClean="0"/>
              <a:t>10/16/12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46</a:t>
            </a:fld>
            <a:endParaRPr lang="en-US"/>
          </a:p>
        </p:txBody>
      </p:sp>
    </p:spTree>
    <p:extLst>
      <p:ext uri="{BB962C8B-B14F-4D97-AF65-F5344CB8AC3E}">
        <p14:creationId xmlns:p14="http://schemas.microsoft.com/office/powerpoint/2010/main" val="309190680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9979"/>
            <a:ext cx="7239000" cy="668337"/>
          </a:xfrm>
        </p:spPr>
        <p:txBody>
          <a:bodyPr/>
          <a:lstStyle/>
          <a:p>
            <a:r>
              <a:rPr lang="en-US" sz="3200" dirty="0" smtClean="0"/>
              <a:t>eScience Big Data Group</a:t>
            </a:r>
            <a:endParaRPr lang="en-US" sz="3200" dirty="0"/>
          </a:p>
        </p:txBody>
      </p:sp>
      <p:sp>
        <p:nvSpPr>
          <p:cNvPr id="3" name="Content Placeholder 2"/>
          <p:cNvSpPr>
            <a:spLocks noGrp="1"/>
          </p:cNvSpPr>
          <p:nvPr>
            <p:ph idx="1"/>
          </p:nvPr>
        </p:nvSpPr>
        <p:spPr>
          <a:xfrm>
            <a:off x="381000" y="1168316"/>
            <a:ext cx="9144000" cy="4761219"/>
          </a:xfrm>
        </p:spPr>
        <p:txBody>
          <a:bodyPr/>
          <a:lstStyle/>
          <a:p>
            <a:pPr marL="0" lvl="1" indent="0">
              <a:buNone/>
            </a:pPr>
            <a:r>
              <a:rPr lang="en-US" sz="1800" dirty="0" smtClean="0"/>
              <a:t>Bill Howe, </a:t>
            </a:r>
            <a:r>
              <a:rPr lang="en-US" sz="1800" dirty="0" err="1" smtClean="0"/>
              <a:t>Phd</a:t>
            </a:r>
            <a:r>
              <a:rPr lang="en-US" sz="1800" dirty="0" smtClean="0"/>
              <a:t> (databases, cloud, data-intensive scalable computing, visualization)</a:t>
            </a:r>
          </a:p>
          <a:p>
            <a:pPr marL="0" lvl="1" indent="0">
              <a:buNone/>
            </a:pPr>
            <a:r>
              <a:rPr lang="en-US" sz="1600" i="1" dirty="0"/>
              <a:t>Director of Research, Scalable Data Analytics</a:t>
            </a:r>
            <a:endParaRPr lang="en-US" sz="1600" i="1" dirty="0" smtClean="0"/>
          </a:p>
          <a:p>
            <a:pPr marL="457200" lvl="1" indent="0">
              <a:buNone/>
            </a:pPr>
            <a:endParaRPr lang="en-US" sz="1600" dirty="0" smtClean="0"/>
          </a:p>
          <a:p>
            <a:pPr marL="0" indent="0">
              <a:buNone/>
            </a:pPr>
            <a:r>
              <a:rPr lang="en-US" sz="1800" dirty="0" smtClean="0"/>
              <a:t>Staff</a:t>
            </a:r>
          </a:p>
          <a:p>
            <a:pPr lvl="1"/>
            <a:r>
              <a:rPr lang="en-US" sz="1600" dirty="0" smtClean="0"/>
              <a:t>Seung-Hee Bae, Phd (postdoc, scalable machine learning algorithms)</a:t>
            </a:r>
          </a:p>
          <a:p>
            <a:pPr lvl="1"/>
            <a:r>
              <a:rPr lang="en-US" sz="1600" dirty="0" smtClean="0"/>
              <a:t>Dan Halperin, Phd (postdoc; scalable systems)</a:t>
            </a:r>
          </a:p>
          <a:p>
            <a:pPr lvl="1"/>
            <a:r>
              <a:rPr lang="en-US" sz="1600" dirty="0" smtClean="0"/>
              <a:t>Sagar Chitnis, Research Engineer (Azure, databases, web services)</a:t>
            </a:r>
          </a:p>
          <a:p>
            <a:pPr lvl="1"/>
            <a:r>
              <a:rPr lang="en-US" sz="1600" dirty="0"/>
              <a:t>(alumna) Marianne Shaw, Phd (hadoop, semantic graph databases)</a:t>
            </a:r>
          </a:p>
          <a:p>
            <a:pPr lvl="1"/>
            <a:r>
              <a:rPr lang="en-US" sz="1600" dirty="0"/>
              <a:t>(alumna) Alicia Key, Research Engineer (visualization, web applications)</a:t>
            </a:r>
            <a:endParaRPr lang="en-US" sz="1600" dirty="0" smtClean="0"/>
          </a:p>
          <a:p>
            <a:pPr marL="0" indent="0">
              <a:buNone/>
            </a:pPr>
            <a:r>
              <a:rPr lang="en-US" sz="1800" dirty="0" smtClean="0"/>
              <a:t>Students</a:t>
            </a:r>
          </a:p>
          <a:p>
            <a:pPr lvl="1"/>
            <a:r>
              <a:rPr lang="en-US" sz="1600" dirty="0" smtClean="0">
                <a:latin typeface="Arial" charset="0"/>
              </a:rPr>
              <a:t>Scott Moe (2</a:t>
            </a:r>
            <a:r>
              <a:rPr lang="en-US" sz="1600" baseline="30000" dirty="0">
                <a:latin typeface="Arial" charset="0"/>
              </a:rPr>
              <a:t>nd</a:t>
            </a:r>
            <a:r>
              <a:rPr lang="en-US" sz="1600" dirty="0" smtClean="0">
                <a:latin typeface="Arial" charset="0"/>
              </a:rPr>
              <a:t> </a:t>
            </a:r>
            <a:r>
              <a:rPr lang="en-US" sz="1600" dirty="0" err="1" smtClean="0">
                <a:latin typeface="Arial" charset="0"/>
              </a:rPr>
              <a:t>yr</a:t>
            </a:r>
            <a:r>
              <a:rPr lang="en-US" sz="1600" dirty="0" smtClean="0">
                <a:latin typeface="Arial" charset="0"/>
              </a:rPr>
              <a:t> </a:t>
            </a:r>
            <a:r>
              <a:rPr lang="en-US" sz="1600" dirty="0" err="1" smtClean="0">
                <a:latin typeface="Arial" charset="0"/>
              </a:rPr>
              <a:t>Phd</a:t>
            </a:r>
            <a:r>
              <a:rPr lang="en-US" sz="1600" dirty="0" smtClean="0">
                <a:latin typeface="Arial" charset="0"/>
              </a:rPr>
              <a:t>, Applied Math)</a:t>
            </a:r>
          </a:p>
          <a:p>
            <a:pPr lvl="1"/>
            <a:r>
              <a:rPr lang="en-US" sz="1600" dirty="0">
                <a:latin typeface="Arial" charset="0"/>
              </a:rPr>
              <a:t>Daniel Perry (2</a:t>
            </a:r>
            <a:r>
              <a:rPr lang="en-US" sz="1600" baseline="30000" dirty="0">
                <a:latin typeface="Arial" charset="0"/>
              </a:rPr>
              <a:t>nd</a:t>
            </a:r>
            <a:r>
              <a:rPr lang="en-US" sz="1600" dirty="0">
                <a:latin typeface="Arial" charset="0"/>
              </a:rPr>
              <a:t> yr Phd, HCDE)</a:t>
            </a:r>
            <a:endParaRPr lang="en-US" sz="1600" dirty="0" smtClean="0">
              <a:latin typeface="Arial" charset="0"/>
            </a:endParaRPr>
          </a:p>
          <a:p>
            <a:pPr marL="0" indent="0">
              <a:buNone/>
            </a:pPr>
            <a:r>
              <a:rPr lang="en-US" sz="1800" dirty="0" smtClean="0"/>
              <a:t>Partners</a:t>
            </a:r>
          </a:p>
          <a:p>
            <a:pPr lvl="1"/>
            <a:r>
              <a:rPr lang="en-US" sz="1600" dirty="0" smtClean="0"/>
              <a:t>CSE DB Faculty: Magda </a:t>
            </a:r>
            <a:r>
              <a:rPr lang="en-US" sz="1600" dirty="0" err="1" smtClean="0"/>
              <a:t>Balazinska</a:t>
            </a:r>
            <a:r>
              <a:rPr lang="en-US" sz="1600" dirty="0" smtClean="0"/>
              <a:t>, Dan </a:t>
            </a:r>
            <a:r>
              <a:rPr lang="en-US" sz="1600" dirty="0" err="1" smtClean="0"/>
              <a:t>Suciu</a:t>
            </a:r>
            <a:endParaRPr lang="en-US" sz="1600" dirty="0" smtClean="0"/>
          </a:p>
          <a:p>
            <a:pPr lvl="1"/>
            <a:r>
              <a:rPr lang="en-US" sz="1600" dirty="0" smtClean="0"/>
              <a:t>CSE students: Paris </a:t>
            </a:r>
            <a:r>
              <a:rPr lang="en-US" sz="1600" dirty="0" err="1" smtClean="0"/>
              <a:t>Koutris</a:t>
            </a:r>
            <a:r>
              <a:rPr lang="en-US" sz="1600" dirty="0" smtClean="0"/>
              <a:t>, </a:t>
            </a:r>
            <a:r>
              <a:rPr lang="en-US" sz="1600" dirty="0" err="1" smtClean="0"/>
              <a:t>Prasang</a:t>
            </a:r>
            <a:r>
              <a:rPr lang="en-US" sz="1600" dirty="0" smtClean="0"/>
              <a:t> </a:t>
            </a:r>
            <a:r>
              <a:rPr lang="en-US" sz="1600" dirty="0" err="1" smtClean="0"/>
              <a:t>Upadhyaya, </a:t>
            </a:r>
            <a:endParaRPr lang="en-US" sz="1200" dirty="0" smtClean="0"/>
          </a:p>
          <a:p>
            <a:pPr lvl="1"/>
            <a:r>
              <a:rPr lang="en-US" sz="1600" dirty="0" smtClean="0"/>
              <a:t>UW-IT (web applications, QA/support) </a:t>
            </a:r>
          </a:p>
          <a:p>
            <a:pPr lvl="1"/>
            <a:r>
              <a:rPr lang="en-US" sz="1600" dirty="0" smtClean="0"/>
              <a:t>Cecilia Aragon, </a:t>
            </a:r>
            <a:r>
              <a:rPr lang="en-US" sz="1600" dirty="0" err="1" smtClean="0"/>
              <a:t>Phd</a:t>
            </a:r>
            <a:r>
              <a:rPr lang="en-US" sz="1600" dirty="0" smtClean="0"/>
              <a:t>, Associate Professor, HCDE (visualization, scientific applications)</a:t>
            </a:r>
          </a:p>
        </p:txBody>
      </p:sp>
      <p:sp>
        <p:nvSpPr>
          <p:cNvPr id="4" name="Date Placeholder 3"/>
          <p:cNvSpPr>
            <a:spLocks noGrp="1"/>
          </p:cNvSpPr>
          <p:nvPr>
            <p:ph type="dt" sz="half" idx="4294967295"/>
          </p:nvPr>
        </p:nvSpPr>
        <p:spPr>
          <a:xfrm>
            <a:off x="1806575" y="6327775"/>
            <a:ext cx="1905000" cy="457200"/>
          </a:xfrm>
          <a:prstGeom prst="rect">
            <a:avLst/>
          </a:prstGeom>
        </p:spPr>
        <p:txBody>
          <a:bodyPr/>
          <a:lstStyle/>
          <a:p>
            <a:fld id="{949A70E4-91EF-C84A-B3A9-D621036F20A1}" type="datetime1">
              <a:rPr lang="en-US" smtClean="0"/>
              <a:t>10/16/12</a:t>
            </a:fld>
            <a:endParaRPr lang="en-US" dirty="0"/>
          </a:p>
        </p:txBody>
      </p:sp>
      <p:sp>
        <p:nvSpPr>
          <p:cNvPr id="5" name="Footer Placeholder 4"/>
          <p:cNvSpPr>
            <a:spLocks noGrp="1"/>
          </p:cNvSpPr>
          <p:nvPr>
            <p:ph type="ftr" sz="quarter" idx="11"/>
          </p:nvPr>
        </p:nvSpPr>
        <p:spPr/>
        <p:txBody>
          <a:bodyPr/>
          <a:lstStyle/>
          <a:p>
            <a:r>
              <a:rPr lang="en-US" smtClean="0"/>
              <a:t>Bill Howe, UW</a:t>
            </a:r>
            <a:endParaRPr lang="en-US" dirty="0"/>
          </a:p>
        </p:txBody>
      </p:sp>
      <p:sp>
        <p:nvSpPr>
          <p:cNvPr id="6" name="Slide Number Placeholder 5"/>
          <p:cNvSpPr>
            <a:spLocks noGrp="1"/>
          </p:cNvSpPr>
          <p:nvPr>
            <p:ph type="sldNum" sz="quarter" idx="12"/>
          </p:nvPr>
        </p:nvSpPr>
        <p:spPr/>
        <p:txBody>
          <a:bodyPr/>
          <a:lstStyle/>
          <a:p>
            <a:fld id="{66B062B2-3E17-3240-84D5-54CD3ED9EDF6}" type="slidenum">
              <a:rPr lang="en-US" smtClean="0"/>
              <a:pPr/>
              <a:t>5</a:t>
            </a:fld>
            <a:endParaRPr lang="en-US" dirty="0"/>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176" y="90488"/>
            <a:ext cx="1219200" cy="89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84542548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400" y="1981200"/>
            <a:ext cx="8915400" cy="838200"/>
          </a:xfrm>
        </p:spPr>
        <p:txBody>
          <a:bodyPr/>
          <a:lstStyle/>
          <a:p>
            <a:r>
              <a:rPr lang="en-US" sz="3200"/>
              <a:t>eScience ~= Data Science</a:t>
            </a:r>
          </a:p>
        </p:txBody>
      </p:sp>
      <p:sp>
        <p:nvSpPr>
          <p:cNvPr id="4" name="Date Placeholder 3"/>
          <p:cNvSpPr>
            <a:spLocks noGrp="1"/>
          </p:cNvSpPr>
          <p:nvPr>
            <p:ph type="dt" sz="half" idx="10"/>
          </p:nvPr>
        </p:nvSpPr>
        <p:spPr/>
        <p:txBody>
          <a:bodyPr/>
          <a:lstStyle/>
          <a:p>
            <a:fld id="{7B55FEDD-6FD9-7942-8E57-CDDA6D5C3512}" type="datetime1">
              <a:rPr lang="en-US" smtClean="0"/>
              <a:t>10/16/12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6</a:t>
            </a:fld>
            <a:endParaRPr lang="en-US"/>
          </a:p>
        </p:txBody>
      </p:sp>
      <p:sp>
        <p:nvSpPr>
          <p:cNvPr id="8" name="TextBox 7"/>
          <p:cNvSpPr txBox="1"/>
          <p:nvPr/>
        </p:nvSpPr>
        <p:spPr>
          <a:xfrm>
            <a:off x="2362200" y="3200400"/>
            <a:ext cx="4539916" cy="523220"/>
          </a:xfrm>
          <a:prstGeom prst="rect">
            <a:avLst/>
          </a:prstGeom>
          <a:noFill/>
        </p:spPr>
        <p:txBody>
          <a:bodyPr wrap="square" rtlCol="0">
            <a:spAutoFit/>
          </a:bodyPr>
          <a:lstStyle/>
          <a:p>
            <a:r>
              <a:rPr lang="en-US" sz="2800"/>
              <a:t>…modulo application area</a:t>
            </a:r>
          </a:p>
        </p:txBody>
      </p:sp>
    </p:spTree>
    <p:extLst>
      <p:ext uri="{BB962C8B-B14F-4D97-AF65-F5344CB8AC3E}">
        <p14:creationId xmlns:p14="http://schemas.microsoft.com/office/powerpoint/2010/main" val="24312160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Data Science?</a:t>
            </a:r>
          </a:p>
        </p:txBody>
      </p:sp>
      <p:sp>
        <p:nvSpPr>
          <p:cNvPr id="7" name="Content Placeholder 6"/>
          <p:cNvSpPr>
            <a:spLocks noGrp="1"/>
          </p:cNvSpPr>
          <p:nvPr>
            <p:ph idx="1"/>
          </p:nvPr>
        </p:nvSpPr>
        <p:spPr/>
        <p:txBody>
          <a:bodyPr/>
          <a:lstStyle/>
          <a:p>
            <a:r>
              <a:rPr lang="en-US" sz="2400"/>
              <a:t>Fortune </a:t>
            </a:r>
          </a:p>
          <a:p>
            <a:pPr lvl="1"/>
            <a:r>
              <a:rPr lang="en-US" sz="2000"/>
              <a:t>“Hot New Gig in Tech”</a:t>
            </a:r>
          </a:p>
          <a:p>
            <a:r>
              <a:rPr lang="en-US" sz="2400"/>
              <a:t>Hal Varian, Google’s Chief Economist, NYT, 2009: </a:t>
            </a:r>
          </a:p>
          <a:p>
            <a:pPr lvl="1"/>
            <a:r>
              <a:rPr lang="en-US" sz="2000"/>
              <a:t>“The next sexy job”</a:t>
            </a:r>
          </a:p>
          <a:p>
            <a:pPr lvl="1"/>
            <a:r>
              <a:rPr lang="en-US" sz="2000"/>
              <a:t>“The ability to take data—to be able to understand it, to process it, to extract value from it, to visualize it, to communicate it—that’s going to be a hugely important skill.”</a:t>
            </a:r>
          </a:p>
          <a:p>
            <a:r>
              <a:rPr lang="en-US" sz="2400"/>
              <a:t>Mike Driscoll, CEO of metamarkets: </a:t>
            </a:r>
          </a:p>
          <a:p>
            <a:pPr lvl="1"/>
            <a:r>
              <a:rPr lang="en-US" sz="2000"/>
              <a:t>“Data science, as it's practiced, is a blend of Red-Bull-fueled hacking and espresso-inspired statistics.”</a:t>
            </a:r>
          </a:p>
          <a:p>
            <a:pPr lvl="1"/>
            <a:r>
              <a:rPr lang="en-US" sz="2000"/>
              <a:t>“Data science is the civil engineering of data.  Its acolytes possess a practical knowledge of tools &amp; materials, coupled with a theoretical understanding of what's possible.”</a:t>
            </a:r>
            <a:endParaRPr lang="en-US" sz="2000"/>
          </a:p>
          <a:p>
            <a:endParaRPr lang="en-US" sz="2400"/>
          </a:p>
        </p:txBody>
      </p:sp>
      <p:sp>
        <p:nvSpPr>
          <p:cNvPr id="3" name="Date Placeholder 2"/>
          <p:cNvSpPr>
            <a:spLocks noGrp="1"/>
          </p:cNvSpPr>
          <p:nvPr>
            <p:ph type="dt" sz="half" idx="10"/>
          </p:nvPr>
        </p:nvSpPr>
        <p:spPr/>
        <p:txBody>
          <a:bodyPr/>
          <a:lstStyle/>
          <a:p>
            <a:fld id="{B144F366-C044-4B4C-9ED0-43C134576ECA}" type="datetime1">
              <a:rPr lang="en-US" smtClean="0"/>
              <a:t>10/16/12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7</a:t>
            </a:fld>
            <a:endParaRPr lang="en-US"/>
          </a:p>
        </p:txBody>
      </p:sp>
    </p:spTree>
    <p:extLst>
      <p:ext uri="{BB962C8B-B14F-4D97-AF65-F5344CB8AC3E}">
        <p14:creationId xmlns:p14="http://schemas.microsoft.com/office/powerpoint/2010/main" val="161131838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854696" cy="914400"/>
          </a:xfrm>
        </p:spPr>
        <p:txBody>
          <a:bodyPr/>
          <a:lstStyle/>
          <a:p>
            <a:r>
              <a:rPr lang="en-US" sz="2800"/>
              <a:t>Drew Conway’s Data Science Venn Diagram</a:t>
            </a:r>
          </a:p>
        </p:txBody>
      </p:sp>
      <p:sp>
        <p:nvSpPr>
          <p:cNvPr id="4" name="Date Placeholder 3"/>
          <p:cNvSpPr>
            <a:spLocks noGrp="1"/>
          </p:cNvSpPr>
          <p:nvPr>
            <p:ph type="dt" sz="half" idx="10"/>
          </p:nvPr>
        </p:nvSpPr>
        <p:spPr/>
        <p:txBody>
          <a:bodyPr/>
          <a:lstStyle/>
          <a:p>
            <a:fld id="{7B55FEDD-6FD9-7942-8E57-CDDA6D5C3512}" type="datetime1">
              <a:rPr lang="en-US" smtClean="0"/>
              <a:t>10/16/12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8</a:t>
            </a:fld>
            <a:endParaRPr lang="en-US"/>
          </a:p>
        </p:txBody>
      </p:sp>
      <p:pic>
        <p:nvPicPr>
          <p:cNvPr id="7" name="Picture 6"/>
          <p:cNvPicPr>
            <a:picLocks noChangeAspect="1"/>
          </p:cNvPicPr>
          <p:nvPr/>
        </p:nvPicPr>
        <p:blipFill>
          <a:blip r:embed="rId2"/>
          <a:stretch>
            <a:fillRect/>
          </a:stretch>
        </p:blipFill>
        <p:spPr>
          <a:xfrm>
            <a:off x="1828800" y="1385455"/>
            <a:ext cx="5334000" cy="5091545"/>
          </a:xfrm>
          <a:prstGeom prst="rect">
            <a:avLst/>
          </a:prstGeom>
        </p:spPr>
      </p:pic>
      <p:sp>
        <p:nvSpPr>
          <p:cNvPr id="8" name="TextBox 7"/>
          <p:cNvSpPr txBox="1"/>
          <p:nvPr/>
        </p:nvSpPr>
        <p:spPr>
          <a:xfrm>
            <a:off x="6934200" y="5029200"/>
            <a:ext cx="1606550" cy="646331"/>
          </a:xfrm>
          <a:prstGeom prst="rect">
            <a:avLst/>
          </a:prstGeom>
          <a:noFill/>
        </p:spPr>
        <p:txBody>
          <a:bodyPr wrap="square" rtlCol="0">
            <a:spAutoFit/>
          </a:bodyPr>
          <a:lstStyle/>
          <a:p>
            <a:r>
              <a:rPr lang="en-US"/>
              <a:t>Problems with this?</a:t>
            </a:r>
          </a:p>
        </p:txBody>
      </p:sp>
    </p:spTree>
    <p:extLst>
      <p:ext uri="{BB962C8B-B14F-4D97-AF65-F5344CB8AC3E}">
        <p14:creationId xmlns:p14="http://schemas.microsoft.com/office/powerpoint/2010/main" val="9469634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do data scientists do?</a:t>
            </a:r>
          </a:p>
        </p:txBody>
      </p:sp>
      <p:sp>
        <p:nvSpPr>
          <p:cNvPr id="3" name="Content Placeholder 2"/>
          <p:cNvSpPr>
            <a:spLocks noGrp="1"/>
          </p:cNvSpPr>
          <p:nvPr>
            <p:ph idx="1"/>
          </p:nvPr>
        </p:nvSpPr>
        <p:spPr/>
        <p:txBody>
          <a:bodyPr/>
          <a:lstStyle/>
          <a:p>
            <a:pPr marL="0" indent="0">
              <a:buNone/>
            </a:pPr>
            <a:r>
              <a:rPr lang="en-US" sz="1800"/>
              <a:t>“They need to find nuggets of truth in data and then explain it to the business leaders”</a:t>
            </a:r>
          </a:p>
          <a:p>
            <a:endParaRPr lang="en-US" sz="2400"/>
          </a:p>
          <a:p>
            <a:endParaRPr lang="en-US" sz="2400"/>
          </a:p>
          <a:p>
            <a:pPr marL="0" indent="0">
              <a:buNone/>
            </a:pPr>
            <a:r>
              <a:rPr lang="en-US" sz="1800"/>
              <a:t>Data scientists “tend to be “hard scientists”, particularly physicists, rather than computer science majors.  Physicists have a strong mathematical background, computing skills, and come from a discipline in which survival depends on getting the most from the data.  They have to think about the big picture, the big problem.”</a:t>
            </a:r>
          </a:p>
        </p:txBody>
      </p:sp>
      <p:sp>
        <p:nvSpPr>
          <p:cNvPr id="4" name="Date Placeholder 3"/>
          <p:cNvSpPr>
            <a:spLocks noGrp="1"/>
          </p:cNvSpPr>
          <p:nvPr>
            <p:ph type="dt" sz="half" idx="10"/>
          </p:nvPr>
        </p:nvSpPr>
        <p:spPr/>
        <p:txBody>
          <a:bodyPr/>
          <a:lstStyle/>
          <a:p>
            <a:fld id="{7B55FEDD-6FD9-7942-8E57-CDDA6D5C3512}" type="datetime1">
              <a:rPr lang="en-US" smtClean="0"/>
              <a:t>10/16/12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9</a:t>
            </a:fld>
            <a:endParaRPr lang="en-US"/>
          </a:p>
        </p:txBody>
      </p:sp>
      <p:sp>
        <p:nvSpPr>
          <p:cNvPr id="7" name="Rectangle 6"/>
          <p:cNvSpPr/>
          <p:nvPr/>
        </p:nvSpPr>
        <p:spPr>
          <a:xfrm>
            <a:off x="4172521" y="4953000"/>
            <a:ext cx="3994979" cy="369332"/>
          </a:xfrm>
          <a:prstGeom prst="rect">
            <a:avLst/>
          </a:prstGeom>
        </p:spPr>
        <p:txBody>
          <a:bodyPr wrap="none">
            <a:spAutoFit/>
          </a:bodyPr>
          <a:lstStyle/>
          <a:p>
            <a:r>
              <a:rPr lang="en-US"/>
              <a:t>-- DJ Patil, Chief Scientist at LinkedIn</a:t>
            </a:r>
          </a:p>
        </p:txBody>
      </p:sp>
      <p:sp>
        <p:nvSpPr>
          <p:cNvPr id="8" name="Rectangle 7"/>
          <p:cNvSpPr/>
          <p:nvPr/>
        </p:nvSpPr>
        <p:spPr>
          <a:xfrm>
            <a:off x="4172521" y="2438400"/>
            <a:ext cx="2455232" cy="369332"/>
          </a:xfrm>
          <a:prstGeom prst="rect">
            <a:avLst/>
          </a:prstGeom>
        </p:spPr>
        <p:txBody>
          <a:bodyPr wrap="none">
            <a:spAutoFit/>
          </a:bodyPr>
          <a:lstStyle/>
          <a:p>
            <a:r>
              <a:rPr lang="en-US"/>
              <a:t>-- Rchard Snee, EMC </a:t>
            </a:r>
          </a:p>
        </p:txBody>
      </p:sp>
    </p:spTree>
    <p:extLst>
      <p:ext uri="{BB962C8B-B14F-4D97-AF65-F5344CB8AC3E}">
        <p14:creationId xmlns:p14="http://schemas.microsoft.com/office/powerpoint/2010/main" val="262076109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34452</TotalTime>
  <Words>3080</Words>
  <Application>Microsoft Macintosh PowerPoint</Application>
  <PresentationFormat>On-screen Show (4:3)</PresentationFormat>
  <Paragraphs>646</Paragraphs>
  <Slides>46</Slides>
  <Notes>16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Overview: Introduction to Data Science</vt:lpstr>
      <vt:lpstr>My Background</vt:lpstr>
      <vt:lpstr>Science is reducing to a data problem</vt:lpstr>
      <vt:lpstr>The University of Washington      eScience Institute</vt:lpstr>
      <vt:lpstr>eScience Big Data Group</vt:lpstr>
      <vt:lpstr>eScience ~= Data Science</vt:lpstr>
      <vt:lpstr>What is Data Science?</vt:lpstr>
      <vt:lpstr>Drew Conway’s Data Science Venn Diagram</vt:lpstr>
      <vt:lpstr>What do data scientists do?</vt:lpstr>
      <vt:lpstr>Mike Driscoll’s three sexy skills of data geeks</vt:lpstr>
      <vt:lpstr>PowerPoint Presentation</vt:lpstr>
      <vt:lpstr>Where does big data come from?</vt:lpstr>
      <vt:lpstr>A “Needs Hierarchy” of Science Data Management</vt:lpstr>
      <vt:lpstr>Distinguishing Data Science from...</vt:lpstr>
      <vt:lpstr>PowerPoint Presentation</vt:lpstr>
      <vt:lpstr>PowerPoint Presentation</vt:lpstr>
      <vt:lpstr>PowerPoint Presentation</vt:lpstr>
      <vt:lpstr>PowerPoint Presentation</vt:lpstr>
      <vt:lpstr>tools                       abstractions</vt:lpstr>
      <vt:lpstr>structures                       statistics</vt:lpstr>
      <vt:lpstr>desktop                        cloud</vt:lpstr>
      <vt:lpstr>hackers                         analysts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types of tasks:</vt:lpstr>
      <vt:lpstr>Problem</vt:lpstr>
      <vt:lpstr>PowerPoint Presentation</vt:lpstr>
      <vt:lpstr>PowerPoint Presentation</vt:lpstr>
      <vt:lpstr>Aside: Schema-on-Write vs. Schema-on-Read</vt:lpstr>
      <vt:lpstr>Data Access Hitting a Wall</vt:lpstr>
      <vt:lpstr>PowerPoint Presentation</vt:lpstr>
      <vt:lpstr>PowerPoint Presentation</vt:lpstr>
      <vt:lpstr>PowerPoint Presentation</vt:lpstr>
      <vt:lpstr>Topics by week</vt:lpstr>
    </vt:vector>
  </TitlesOfParts>
  <Company>University of Washington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Tricia Caparas</dc:creator>
  <cp:lastModifiedBy>Bill Howe</cp:lastModifiedBy>
  <cp:revision>361</cp:revision>
  <dcterms:created xsi:type="dcterms:W3CDTF">2009-09-22T17:54:40Z</dcterms:created>
  <dcterms:modified xsi:type="dcterms:W3CDTF">2012-10-17T03:57:39Z</dcterms:modified>
</cp:coreProperties>
</file>